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14630400" cy="8229600"/>
  <p:notesSz cx="8229600" cy="14630400"/>
  <p:embeddedFontLst>
    <p:embeddedFont>
      <p:font typeface="Montserrat"/>
      <p:regular r:id="rId29"/>
    </p:embeddedFont>
    <p:embeddedFont>
      <p:font typeface="Montserrat"/>
      <p:regular r:id="rId30"/>
    </p:embeddedFont>
    <p:embeddedFont>
      <p:font typeface="Montserrat"/>
      <p:regular r:id="rId31"/>
    </p:embeddedFont>
    <p:embeddedFont>
      <p:font typeface="Montserrat"/>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Witam wszystkich. Dziś poruszymy temat sieci neuronowych i deep learningu - fascynującego obszaru sztucznej inteligencji.
• Sieci neuronowe to systemy inspirowane biologią, które mogą uczyć się i rozwiązywać złożone problemy. Łączą one matematykę z biologią, tworząc potężne narzędzia do modelowania i predykcji.
• Na tej slajdzie widzimy wizualizację sieci neuronowej - sieć połączonych węzłów, przypominająca strukturę mózgu. Te połączenia pozwalają na przepływ informacji i uczenie się.
• Wprowadzenie do tego tematu pozwoli nam zrozumieć, jak te systemy działają i jak mogą być stosowane do rozwiązywania realnych problemów w różnych dziedzinach.
• Omówimy podstawowe koncepcje, architekturę i zastosowania sieci neuronowych oraz deep learningu. To ważny krok w zrozumieniu potencjału sztucznej inteligencji.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Witam wszystkich. Dzisiaj porozmawiamy o praktycznym przykładzie klasyfikacji owoców.
Naszym celem jest stworzenie perceptronu, który będzie w stanie rozróżnić jabłka i pomarańcze na podstawie ich masy i średnicy.
Mamy dwie cechy, które będą naszymi zmiennymi niezależnymi - masę w gramach oraz średnicę w centymetrach.
Etykiety, które chcemy przewidzieć, to 1 dla jabłek i 0 dla pomarańczy.
Będziemy wykorzystywać te dane, aby nauczyć nasz model rozpoznawania różnych rodzajów owoców.
Zrealizuj przyklad na podstawie:
http://localhost:8888/lab/tree/KURS/16_wprowadzenie_do_DL/10_sieci_neuronowe_i_deep_learning.ipynb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Dane wejściowe często mają różne skale - w naszym przykładzie masa jest rzędu 100-200, a średnica tylko 6-9
Bez normalizacji cecha o większej skali (masa) będzie dominować w uczeniu, a cecha o mniejszej skali (średnica) nie będzie miała znaczenia
Problem z tym jest taki, że perceptron liczy iloczyn skalarny, więc masa praktycznie całkowicie determinuje decyzję, a średnica nic nie wnosi
Rozwiązaniem jest normalizacja danych, np. za pomocą StandardScaler, która sprowadza wszystkie cechy do porównywalnej skali
Dzięki temu model może uczyć się od każdej z cech, a nie tylko od tej o największej skali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Ocena skuteczności modelu to kluczowy etap po wytrenowaniu
Dla klasyfikatorów binarnych używamy miar takich jak accuracy, precision, recall i F1-score
Accuracy to prosty odsetek poprawnych predykcji, ale może być mylący przy niezbalansowanych klasach
Precision mierzy ile z przewidzianych pozytywów jest prawdziwych, ważne gdy fałszywe alarmy są kosztowne
Recall mierzy ile prawdziwych pozytywów model wykrył, ważne gdy pominięcie jest kosztowne
F1-score to harmoniczna średnia precision i recall, dobra miara ogólnej jakości modelu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Sieć neuronowa to złożona struktura, składająca się z wielu neuronów ułożonych w warstwy
Warstwa wejściowa odbiera surowe dane, takie jak piksele, tekst lub liczby
Warstwy ukryte przekształcają te dane w coraz bardziej abstrakcyjne reprezentacje
Warstwa wyjściowa generuje prognozę, na przykład klasę, wartość liczbową lub wektor cech
Dzięki tej hierarchicznej strukturze, sieć neuronowa może uczyć się i rozwiązywać złożone problemy
Architektura sieci neuronowej jest inspirowana biologicznym układem nerwowym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Rodzaje architektur sieci to kluczowy temat w dziedzinie uczenia maszynowego i sztucznej inteligencji
Omówimy tutaj trzy główne typy architektur: Single-Layer Perceptron, Multilayer Perceptron oraz Sparsely Connected
Single-Layer Perceptron to najprostsza architektura, z tylko jedną warstwą wyjściową. Działa liniowo i ma próg, ale nie radzi sobie z problemami nieliniowymi
Multilayer Perceptron to bardziej złożona, wielowarstwowa sieć gęsta. Dzięki warstwom ukrytym, MLP uczy się nieliniowych zależności i jest uniwersalnym aproksymatorem funkcji
Sparsely Connected to architektura z rzadkimi połączeniami między neuronami. Mniej połączeń oznacza mniejsze koszty obliczeniowe, ale może ograniczać zdolność do uczenia się bardziej złożonych zależności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Przedstawię cztery specjalizowane architektury sieci neuronowych, które są często stosowane w różnych zastosowaniach uczenia maszynowego.
Konwolucyjne sieci neuronowe (CNN) są świetne do przetwarzania obrazów. Każdy neuron "widzi" tylko fragment wejścia, a warstwy pooling redukują rozdzielczość.
Rekurencyjne sieci neuronowe (RNN) są dobre do przetwarzania krótkich sekwencji, ale mają problem z zanikającym gradientem.
Długa krótkoterminowa pamięć (LSTM) to rozwinięcie RNN z komórką pamięci i bramkami, co pozwala na przechowywanie informacji przez długie sekwencje.
Transformery dominują w przetwarzaniu języka naturalnego. Mechanizm uwagi zamiast pełnych połączeń pozwala im lepiej radzić sobie z długimi zależnościami niż RNN.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Przedstawię teraz proces uczenia się sieci neuronowych, który składa się z czterech kluczowych etapów.
Najpierw mamy etap forward pass, gdzie dane przechodzą przez kolejne warstwy sieci, generując predykcję.
Następnie porównujemy tę predykcję z etykietą, obliczając funkcję straty, która określa błąd.
W kolejnym kroku, backpropagation, obliczamy gradienty błędu względem wag sieci.
Na koniec, optymalizator aktualizuje wagi w celu zmniejszenia błędu, co stanowi etap aktualizacji.
Ten cykliczny proces powtarza się wielokrotnie, pozwalając sieci neuronowej uczyć się i poprawiać swoje przewidywania.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Gradient to wektor pochodnych cząstkowych funkcji straty względem parametrów, który wskazuje, w którą stronę i jak silnie należy zmienić wagi, aby zmniejszyć błąd.
• Gradient descent to metoda, w której idziemy w przeciwnym kierunku do gradientu, aby minimalizować stratę.
• Backpropagation wykorzystuje regułę łańcuchową, aby obliczyć, jak każda waga wpłynęła na błąd, cofając się od wyjścia do wejścia.
• Wizualizacja na slajdzie pokazuje, jak gradient wskazuje kierunek najszybszego spadku na powierzchni błędu.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Learning rate to parametr określający wielkość kroku podczas aktualizacji wag modelu. Jest to jeden z najważniejszych hiperparametrów, który ma ogromny wpływ na proces uczenia.
Jak widać na wizualizacji, zbyt duży learning rate powoduje, że model oscyluje wokół minimum i nie może się nauczyć. Natomiast zbyt mały learning rate sprawia, że uczenie jest bardzo wolne i model potrzebuje wielu epok, by osiągnąć dobre wyniki.
Optymalny learning rate pozwala na stabilne zbieżenie modelu do minimum. Dzięki temu uczenie jest szybkie i skuteczne.
Dlatego właściwy dobór learning rate'u jest kluczowy dla wydajności modelu. Należy go starannie dostroić, by osiągnąć jak najlepsze rezultaty.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Przedstawiam fundamentalny kompromis w uczeniu maszynowym - balans między prostotą a złożonością modelu.
Po lewej stronie mamy duży bias - model jest zbyt prosty i nie potrafi uchwycić wzorców w danych. Ryzykuje niedopasowaniem (underfitting) - słabe wyniki nawet na danych treningowych.
Po prawej stronie mamy dużą wariancję - model jest zbyt złożony i dopasowany do szumu w danych. Ryzykuje przeučeniem (overfitting) - świetne wyniki na treningu, ale słabe na nowych, nieznanych danych.
Celem jest znalezienie optymalnego punktu równowagi, gdzie model jest wystarczająco złożony, by uchwycić wzorce, ale nie na tyle, by przeuczyć się na danych treningowych.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Biologiczne neurony składają się z dendrytów, ciała komórkowego i aksonu, tworząc złożony system przetwarzania informacji w mózgu
Kluczową rolę odgrywają połączenia synaptyczne, które modulują siłę sygnału, umożliwiając adaptację i uczenie się
Sztuczne neurony modelują te biologiczne procesy w sposób matematyczny, wykorzystując ważoną sumę wejść i funkcję aktywacji
Wzór matematyczny pokazuje, że potencjał neuronu (z) to ważona suma wejść (x) plus bias (b)
Ten prosty model matematyczny pozwala na budowanie złożonych sieci neuronowych, naśladujących działanie mózgu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Techniki regularyzacji to metody, które pomagają zapobiegać przeuczeniu (overfitting) i poprawiają generalizację modelu
L1 regularizacja
L1 dodaje karę w postaci sumy wartości bezwzględnych wag.Powoduje, że model wycina nieistotne cechy i ustawia wiele wag dokładnie na zero, dzięki czemu model staje się prostszy i bardziej „rzadki”.
L2 regularizacja
L2 dodaje karę w postaci sumy kwadratów wag.Zmniejsza wszystkie wagi równomiernie, wygładzając model, ale ich nie zeruje — prowadzi do stabilniejszych i bardziej ogólnych rozwiązań.
Dropout to losowe wyłączanie części neuronów podczas treningu, co zmusza sieć do uczenia się redundantnych reprezentacji
Early stopping to zatrzymanie treningu, gdy dokładność na zbiorze walidacyjnym przestaje się poprawiać
Data augmentation to sztuczne zwiększanie zbioru danych przez transformacje takie jak obroty, przesunięcia czy dodawanie szumu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Prawidłowy podział danych jest kluczowy dla rzetelnej oceny modelu i uniknięcia przeuczenia
Zbiór treningowy to 60-80% danych, na których model się uczy, dostosowując wagi
Zbiór walidacyjny to 10-20% danych, służy do strojenia hiperparametrów i kontroli przeuczenia podczas treningu
Zbiór testowy to 10-20% danych, służy do ostatecznej oceny jakości modelu na danych, których nigdy nie widział
Ważne, by zbiór testowy używać tylko raz, na samym końcu - wielokrotne testowanie prowadzi do wycieku informacji i zawyżonych wyników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to porcja danych uczących, na której wykonywana jest jedna aktualizacja wag modelu. Najczęściej stosuje się mini-batche, np. 32 lub 64 przykłady.
Uczenie na mini-batchach jest bardziej wydajne i numerycznie stabilne niż aktualizacja po każdym przykładzie.
Epoch to jedno pełne przejście przez cały zbiór danych treningowych. Jeśli mamy 1000 przykładów i batch size 100, to jedna epoka to 10 aktualizacji.
Uczenie trwa zwykle wiele epok, aż model osiągnie satysfakcjonującą jakość.
Wizualizacja na slajdzie pokazuje proces uczenia, gdzie każda aktualizacja wag to jeden krok, a epoki to kolejne przejścia przez cały zbiór danych.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Sztuczny neuron to podstawowy element sieci neuronowych, który próbuje naśladować działanie biologicznego neuronu.
Wejścia (x) to wektor cech, np. piksele obrazu lub dane tabelaryczne, które wchodzą do neuronu.
Wagi (w) to parametry określające siłę wpływu każdej cechy na wynik neuronu. Są one uczone podczas treningu modelu.
Bias (b) to wyraz wolny, który przesuwa punkt aktywacji neuronu, pozwalając na lepsze dopasowanie modelu.
Suma ważona (z) to potencjał neuronu, czyli surowy sygnał przed funkcją aktywacji, obliczany jako iloczyn wektorowy wag i wejść plus bias.
Funkcja aktywacji to nieliniowe przekształcenie, które wprowadza zdolność do uczenia się złożonych zależności w danych.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Funkcje aktywacji to kluczowy element sieci neuronowych, wprowadzają one nieliniowość, dzięki której sieć może uczyć się złożonych zależności
Bez funkcji aktywacji sieć byłaby równoważna pojedynczej regresji liniowej
Omówię teraz 3 popularne funkcje aktywacji: sigmoidę, tangens hiperboliczny i ReLU
Sigmoida ma wartości z przedziału (0,1), dobrze sprawdza się do modelowania prawdopodobieństwa, ale może mieć problem z zanikającym gradientem
Tangens hiperboliczny ma wartości z przedziału (-1,1), jest lepszy niż sigmoida dzięki normalizacji wokół zera
ReLU, czyli funkcja prostej wyprostowanej, jest obecnie najpopularniejszą funkcją aktywacji, prosta i skuteczna, ale może powodować martwe neurony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Perceptron to pojedynczy neuron z wagami, biasem i funkcją aktywacji progowej • Używany do rozwiązywania prostych problemów klasyfikacyjnych liniowo separowalnych • Problem jest liniowo separowalny, gdy można narysować prostą linię (lub hiperpłaszczyznę w wyższych wymiarach) dzielącą klasy • Funkcja aktywacji perceptronu to funkcja progowa - wyjście 1 gdy suma ważona wejść przekracza próg, 0 w przeciwnym przypadku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Widzimy tutaj dwa wykresy rozrzutu, które ilustrują pojęcie separowalności liniowej.
Po lewej stronie mamy przykład danych liniowo separowalnych - klasy można oddzielić prostą linią.
W takim przypadku algorytm perceptronu będzie w stanie znaleźć poprawne rozwiązanie.
Po prawej stronie mamy przykład danych nieliniowo separowalnych - nie da się ich oddzielić prostą linią.
Tutaj perceptron nie będzie w stanie znaleźć poprawnego rozwiązania, na przykład w przypadku problemu XOR.
Separowalność liniowa jest ważnym pojęciem w uczeniu maszynowym, ponieważ determinuje, czy dane algorytmy, takie jak perceptron, będą działać poprawnie.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Perceptron to prosty model uczenia maszynowego, który uczy się poprzez iteracyjne aktualizowanie wag
Proces uczenia składa się z 4 głównych kroków:
Forward propagation: Obliczamy wartość wyjściową perceptronu z danych wejściowych i parametrów modelu
Porównanie: Sprawdzamy, czy przewidywanie modelu zgadza się z rzeczywistą etykietą
Korekcja: Obliczamy błąd i aktualizujemy wagi, aby zmniejszyć ten błąd
Iteracja: Powtarzamy te kroki dla wszystkich przykładów treningowych przez wiele epok, aż model się nauczy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Przedstawiamy przykład uczenia perceptronu
Mamy dane wejściowe x = (2, 3) i prawdziwą etykietę y = 1
Początkowe wagi to w = (0.5, -1) i bias b = 0
Współczynnik uczenia wynosi η = 0.1
Obliczamy wartość z = (0.5, -1) · (2, 3) + 0 = -2
Ponieważ z &lt; 0, predykcja ŷ = 0
Błąd e = 1 - 0 = 1
Aktualizujemy wagi w = (0.5, -1) + 0.1 · 1 · (2, 3) = (0.7, -0.7)
Ponownie obliczamy z = (0.7, -0.7) · (2, 3) = 3.5, co daje poprawną predykcję ŷ = 1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Parametry to wartości, które model uczy się na podstawie danych treningowych - takie jak wagi i bias
Hiperparametry to wartości ustawiane przed treningiem przez użytkownika, takie jak learning rate, liczba epok, funkcja aktywacji, czy początkowe wagi
Parametry są dostosowywane automatycznie przez model podczas treningu, a hiperparametry są ustawiane ręcznie przed rozpoczęciem treningu
Analogia: parametry to ruchy palców przy grze na pianinie, a hiperparametry to sposób ćwiczenia, np. ile godzin dziennie, z jakiego podręcznika korzystasz
To ważne rozróżnienie, ponieważ parametry i hiperparametry odgrywają kluczową rolę w procesie uczenia maszynowego i mają duży wpływ na wydajność modelu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C8AB"/>
          </a:solidFill>
          <a:ln/>
        </p:spPr>
      </p:sp>
      <p:sp>
        <p:nvSpPr>
          <p:cNvPr id="3" name="Shape 1"/>
          <p:cNvSpPr/>
          <p:nvPr/>
        </p:nvSpPr>
        <p:spPr>
          <a:xfrm>
            <a:off x="0" y="0"/>
            <a:ext cx="14630400" cy="8229600"/>
          </a:xfrm>
          <a:prstGeom prst="rect">
            <a:avLst/>
          </a:prstGeom>
          <a:solidFill>
            <a:srgbClr val="FFFFF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image" Target="../media/image-12-4.svg"/><Relationship Id="rId5" Type="http://schemas.openxmlformats.org/officeDocument/2006/relationships/image" Target="../media/image-12-5.png"/><Relationship Id="rId6" Type="http://schemas.openxmlformats.org/officeDocument/2006/relationships/image" Target="../media/image-12-6.svg"/><Relationship Id="rId7" Type="http://schemas.openxmlformats.org/officeDocument/2006/relationships/image" Target="../media/image-12-7.png"/><Relationship Id="rId8" Type="http://schemas.openxmlformats.org/officeDocument/2006/relationships/image" Target="../media/image-12-8.svg"/><Relationship Id="rId9" Type="http://schemas.openxmlformats.org/officeDocument/2006/relationships/slideLayout" Target="../slideLayouts/slideLayout13.xml"/><Relationship Id="rId10"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sv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sv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sv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svg"/><Relationship Id="rId13" Type="http://schemas.openxmlformats.org/officeDocument/2006/relationships/slideLayout" Target="../slideLayouts/slideLayout17.xml"/><Relationship Id="rId1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slideLayout" Target="../slideLayouts/slideLayout1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svg"/><Relationship Id="rId4" Type="http://schemas.openxmlformats.org/officeDocument/2006/relationships/image" Target="../media/image-19-4.png"/><Relationship Id="rId5" Type="http://schemas.openxmlformats.org/officeDocument/2006/relationships/image" Target="../media/image-19-5.svg"/><Relationship Id="rId6" Type="http://schemas.openxmlformats.org/officeDocument/2006/relationships/image" Target="../media/image-19-6.png"/><Relationship Id="rId7" Type="http://schemas.openxmlformats.org/officeDocument/2006/relationships/image" Target="../media/image-19-7.svg"/><Relationship Id="rId8" Type="http://schemas.openxmlformats.org/officeDocument/2006/relationships/image" Target="../media/image-19-8.png"/><Relationship Id="rId9" Type="http://schemas.openxmlformats.org/officeDocument/2006/relationships/image" Target="../media/image-19-9.svg"/><Relationship Id="rId10" Type="http://schemas.openxmlformats.org/officeDocument/2006/relationships/slideLayout" Target="../slideLayouts/slideLayout20.xml"/><Relationship Id="rId11"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837140"/>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Sieci Neuronowe i Deep Learning</a:t>
            </a:r>
            <a:endParaRPr lang="en-US" sz="4450" dirty="0"/>
          </a:p>
        </p:txBody>
      </p:sp>
      <p:sp>
        <p:nvSpPr>
          <p:cNvPr id="4" name="Text 1"/>
          <p:cNvSpPr/>
          <p:nvPr/>
        </p:nvSpPr>
        <p:spPr>
          <a:xfrm>
            <a:off x="6280190" y="4618315"/>
            <a:ext cx="7556421"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Wprowadzenie do fascynującego świata sztucznej inteligencji, gdzie matematyka spotyka się z biologią, tworząc systemy zdolne do uczenia się i rozwiązywania złożonych problemów.</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741527"/>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Praktyczny Przykład: Klasyfikacja Owoców</a:t>
            </a:r>
            <a:endParaRPr lang="en-US" sz="4450" dirty="0"/>
          </a:p>
        </p:txBody>
      </p:sp>
      <p:sp>
        <p:nvSpPr>
          <p:cNvPr id="4" name="Text 1"/>
          <p:cNvSpPr/>
          <p:nvPr/>
        </p:nvSpPr>
        <p:spPr>
          <a:xfrm>
            <a:off x="793790" y="3522702"/>
            <a:ext cx="75564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Stwórzmy perceptron klasyfikujący jabłka i pomarańcze na podstawie masy i średnicy.</a:t>
            </a:r>
            <a:endParaRPr lang="en-US" sz="1550" dirty="0"/>
          </a:p>
        </p:txBody>
      </p:sp>
      <p:sp>
        <p:nvSpPr>
          <p:cNvPr id="5" name="Text 2"/>
          <p:cNvSpPr/>
          <p:nvPr/>
        </p:nvSpPr>
        <p:spPr>
          <a:xfrm>
            <a:off x="793790" y="4460319"/>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Cechy (Features)</a:t>
            </a:r>
            <a:endParaRPr lang="en-US" sz="2200" dirty="0"/>
          </a:p>
        </p:txBody>
      </p:sp>
      <p:sp>
        <p:nvSpPr>
          <p:cNvPr id="6" name="Text 3"/>
          <p:cNvSpPr/>
          <p:nvPr/>
        </p:nvSpPr>
        <p:spPr>
          <a:xfrm>
            <a:off x="793790" y="5029438"/>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Masa (g)</a:t>
            </a:r>
            <a:endParaRPr lang="en-US" sz="1550" dirty="0"/>
          </a:p>
        </p:txBody>
      </p:sp>
      <p:sp>
        <p:nvSpPr>
          <p:cNvPr id="7" name="Text 4"/>
          <p:cNvSpPr/>
          <p:nvPr/>
        </p:nvSpPr>
        <p:spPr>
          <a:xfrm>
            <a:off x="793790" y="5356860"/>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Średnica (cm)</a:t>
            </a:r>
            <a:endParaRPr lang="en-US" sz="1550" dirty="0"/>
          </a:p>
        </p:txBody>
      </p:sp>
      <p:sp>
        <p:nvSpPr>
          <p:cNvPr id="8" name="Text 5"/>
          <p:cNvSpPr/>
          <p:nvPr/>
        </p:nvSpPr>
        <p:spPr>
          <a:xfrm>
            <a:off x="793790" y="5793462"/>
            <a:ext cx="35361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Zmienne niezależne opisujące obiekt (X)</a:t>
            </a:r>
            <a:endParaRPr lang="en-US" sz="1550" dirty="0"/>
          </a:p>
        </p:txBody>
      </p:sp>
      <p:sp>
        <p:nvSpPr>
          <p:cNvPr id="9" name="Text 6"/>
          <p:cNvSpPr/>
          <p:nvPr/>
        </p:nvSpPr>
        <p:spPr>
          <a:xfrm>
            <a:off x="4821674" y="4460319"/>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Etykiety (Labels)</a:t>
            </a:r>
            <a:endParaRPr lang="en-US" sz="2200" dirty="0"/>
          </a:p>
        </p:txBody>
      </p:sp>
      <p:sp>
        <p:nvSpPr>
          <p:cNvPr id="10" name="Text 7"/>
          <p:cNvSpPr/>
          <p:nvPr/>
        </p:nvSpPr>
        <p:spPr>
          <a:xfrm>
            <a:off x="4821674" y="5029438"/>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Jabłko = 1</a:t>
            </a:r>
            <a:endParaRPr lang="en-US" sz="1550" dirty="0"/>
          </a:p>
        </p:txBody>
      </p:sp>
      <p:sp>
        <p:nvSpPr>
          <p:cNvPr id="11" name="Text 8"/>
          <p:cNvSpPr/>
          <p:nvPr/>
        </p:nvSpPr>
        <p:spPr>
          <a:xfrm>
            <a:off x="4821674" y="5356860"/>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Pomarańcza = 0</a:t>
            </a:r>
            <a:endParaRPr lang="en-US" sz="1550" dirty="0"/>
          </a:p>
        </p:txBody>
      </p:sp>
      <p:sp>
        <p:nvSpPr>
          <p:cNvPr id="12" name="Text 9"/>
          <p:cNvSpPr/>
          <p:nvPr/>
        </p:nvSpPr>
        <p:spPr>
          <a:xfrm>
            <a:off x="4821674" y="5793462"/>
            <a:ext cx="35361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Zmienna zależna do przewidywania (y)</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207889"/>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Znaczenie Normalizacji Danych</a:t>
            </a:r>
            <a:endParaRPr lang="en-US" sz="4450" dirty="0"/>
          </a:p>
        </p:txBody>
      </p:sp>
      <p:sp>
        <p:nvSpPr>
          <p:cNvPr id="4" name="Text 1"/>
          <p:cNvSpPr/>
          <p:nvPr/>
        </p:nvSpPr>
        <p:spPr>
          <a:xfrm>
            <a:off x="6280190" y="2989064"/>
            <a:ext cx="75564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 naszym przykładzie masa jest rzędu 100-200, a średnica tylko 6-9. Bez normalizacji cecha o większej skali dominuje w uczeniu!</a:t>
            </a:r>
            <a:endParaRPr lang="en-US" sz="1550" dirty="0"/>
          </a:p>
        </p:txBody>
      </p:sp>
      <p:sp>
        <p:nvSpPr>
          <p:cNvPr id="5" name="Shape 2"/>
          <p:cNvSpPr/>
          <p:nvPr/>
        </p:nvSpPr>
        <p:spPr>
          <a:xfrm>
            <a:off x="6280190" y="3728323"/>
            <a:ext cx="22860" cy="3293388"/>
          </a:xfrm>
          <a:prstGeom prst="roundRect">
            <a:avLst>
              <a:gd name="adj" fmla="val 364651"/>
            </a:avLst>
          </a:prstGeom>
          <a:solidFill>
            <a:srgbClr val="FFE0CC"/>
          </a:solidFill>
          <a:ln/>
        </p:spPr>
      </p:sp>
      <p:sp>
        <p:nvSpPr>
          <p:cNvPr id="6" name="Shape 3"/>
          <p:cNvSpPr/>
          <p:nvPr/>
        </p:nvSpPr>
        <p:spPr>
          <a:xfrm>
            <a:off x="6303050" y="3728323"/>
            <a:ext cx="7556421" cy="1448276"/>
          </a:xfrm>
          <a:prstGeom prst="rect">
            <a:avLst/>
          </a:prstGeom>
          <a:solidFill>
            <a:srgbClr val="FFFFF4"/>
          </a:solidFill>
          <a:ln w="22860">
            <a:solidFill>
              <a:srgbClr val="FFE0CC"/>
            </a:solidFill>
            <a:prstDash val="solid"/>
          </a:ln>
        </p:spPr>
      </p:sp>
      <p:sp>
        <p:nvSpPr>
          <p:cNvPr id="7" name="Text 4"/>
          <p:cNvSpPr/>
          <p:nvPr/>
        </p:nvSpPr>
        <p:spPr>
          <a:xfrm>
            <a:off x="6501408" y="394954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Problem</a:t>
            </a:r>
            <a:endParaRPr lang="en-US" sz="2200" dirty="0"/>
          </a:p>
        </p:txBody>
      </p:sp>
      <p:sp>
        <p:nvSpPr>
          <p:cNvPr id="8" name="Text 5"/>
          <p:cNvSpPr/>
          <p:nvPr/>
        </p:nvSpPr>
        <p:spPr>
          <a:xfrm>
            <a:off x="6501408" y="4439364"/>
            <a:ext cx="713684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Perceptron liczy iloczyn skalarny, więc masa praktycznie całkowicie determinuje decyzję, a średnica nic nie wnosi.</a:t>
            </a:r>
            <a:endParaRPr lang="en-US" sz="1550" dirty="0"/>
          </a:p>
        </p:txBody>
      </p:sp>
      <p:sp>
        <p:nvSpPr>
          <p:cNvPr id="9" name="Shape 6"/>
          <p:cNvSpPr/>
          <p:nvPr/>
        </p:nvSpPr>
        <p:spPr>
          <a:xfrm>
            <a:off x="6303050" y="5573435"/>
            <a:ext cx="7556421" cy="1448276"/>
          </a:xfrm>
          <a:prstGeom prst="rect">
            <a:avLst/>
          </a:prstGeom>
          <a:solidFill>
            <a:srgbClr val="FFFFF4"/>
          </a:solidFill>
          <a:ln w="22860">
            <a:solidFill>
              <a:srgbClr val="FFE0CC"/>
            </a:solidFill>
            <a:prstDash val="solid"/>
          </a:ln>
        </p:spPr>
      </p:sp>
      <p:sp>
        <p:nvSpPr>
          <p:cNvPr id="10" name="Text 7"/>
          <p:cNvSpPr/>
          <p:nvPr/>
        </p:nvSpPr>
        <p:spPr>
          <a:xfrm>
            <a:off x="6501408" y="5794653"/>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Rozwiązanie</a:t>
            </a:r>
            <a:endParaRPr lang="en-US" sz="2200" dirty="0"/>
          </a:p>
        </p:txBody>
      </p:sp>
      <p:sp>
        <p:nvSpPr>
          <p:cNvPr id="11" name="Text 8"/>
          <p:cNvSpPr/>
          <p:nvPr/>
        </p:nvSpPr>
        <p:spPr>
          <a:xfrm>
            <a:off x="6501408" y="6284476"/>
            <a:ext cx="713684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Normalizacja (np. StandardScaler) sprowadza wszystkie cechy do porównywalnej skali, pozwalając modelowi uczyć się od każdej z nich.</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356479"/>
            <a:ext cx="5737027"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Ocena Jakości Modelu</a:t>
            </a:r>
            <a:endParaRPr lang="en-US" sz="4450" dirty="0"/>
          </a:p>
        </p:txBody>
      </p:sp>
      <p:sp>
        <p:nvSpPr>
          <p:cNvPr id="3" name="Text 1"/>
          <p:cNvSpPr/>
          <p:nvPr/>
        </p:nvSpPr>
        <p:spPr>
          <a:xfrm>
            <a:off x="793790" y="2495074"/>
            <a:ext cx="1304282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Po wytrenowaniu modelu musimy ocenić jego skuteczność. Dla klasyfikatora binarnego używamy:</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976324"/>
            <a:ext cx="496133" cy="496133"/>
          </a:xfrm>
          <a:prstGeom prst="rect">
            <a:avLst/>
          </a:prstGeom>
        </p:spPr>
      </p:pic>
      <p:sp>
        <p:nvSpPr>
          <p:cNvPr id="5" name="Text 2"/>
          <p:cNvSpPr/>
          <p:nvPr/>
        </p:nvSpPr>
        <p:spPr>
          <a:xfrm>
            <a:off x="793790" y="372046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Accuracy</a:t>
            </a:r>
            <a:endParaRPr lang="en-US" sz="2200" dirty="0"/>
          </a:p>
        </p:txBody>
      </p:sp>
      <p:sp>
        <p:nvSpPr>
          <p:cNvPr id="6" name="Text 3"/>
          <p:cNvSpPr/>
          <p:nvPr/>
        </p:nvSpPr>
        <p:spPr>
          <a:xfrm>
            <a:off x="793790" y="4210288"/>
            <a:ext cx="6397347"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Odsetek poprawnych predykcji. Prosta, ale może mylić przy niezbalansowanych klasach.</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9144" y="2976324"/>
            <a:ext cx="496133" cy="496133"/>
          </a:xfrm>
          <a:prstGeom prst="rect">
            <a:avLst/>
          </a:prstGeom>
        </p:spPr>
      </p:pic>
      <p:sp>
        <p:nvSpPr>
          <p:cNvPr id="8" name="Text 4"/>
          <p:cNvSpPr/>
          <p:nvPr/>
        </p:nvSpPr>
        <p:spPr>
          <a:xfrm>
            <a:off x="7439144" y="372046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Precision</a:t>
            </a:r>
            <a:endParaRPr lang="en-US" sz="2200" dirty="0"/>
          </a:p>
        </p:txBody>
      </p:sp>
      <p:sp>
        <p:nvSpPr>
          <p:cNvPr id="9" name="Text 5"/>
          <p:cNvSpPr/>
          <p:nvPr/>
        </p:nvSpPr>
        <p:spPr>
          <a:xfrm>
            <a:off x="7439144" y="4210288"/>
            <a:ext cx="639746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Ile z przewidzianych pozytywów jest prawdziwych. Ważne gdy fałszywe alarmy są kosztowne.</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5123140"/>
            <a:ext cx="496133" cy="496133"/>
          </a:xfrm>
          <a:prstGeom prst="rect">
            <a:avLst/>
          </a:prstGeom>
        </p:spPr>
      </p:pic>
      <p:sp>
        <p:nvSpPr>
          <p:cNvPr id="11" name="Text 6"/>
          <p:cNvSpPr/>
          <p:nvPr/>
        </p:nvSpPr>
        <p:spPr>
          <a:xfrm>
            <a:off x="793790" y="586728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Recall</a:t>
            </a:r>
            <a:endParaRPr lang="en-US" sz="2200" dirty="0"/>
          </a:p>
        </p:txBody>
      </p:sp>
      <p:sp>
        <p:nvSpPr>
          <p:cNvPr id="12" name="Text 7"/>
          <p:cNvSpPr/>
          <p:nvPr/>
        </p:nvSpPr>
        <p:spPr>
          <a:xfrm>
            <a:off x="793790" y="6357104"/>
            <a:ext cx="6397347"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Ile prawdziwych pozytywów model wykrył. Ważne gdy pominięcie jest kosztowne.</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9144" y="5123140"/>
            <a:ext cx="496133" cy="496133"/>
          </a:xfrm>
          <a:prstGeom prst="rect">
            <a:avLst/>
          </a:prstGeom>
        </p:spPr>
      </p:pic>
      <p:sp>
        <p:nvSpPr>
          <p:cNvPr id="14" name="Text 8"/>
          <p:cNvSpPr/>
          <p:nvPr/>
        </p:nvSpPr>
        <p:spPr>
          <a:xfrm>
            <a:off x="7439144" y="5867281"/>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F1-Score</a:t>
            </a:r>
            <a:endParaRPr lang="en-US" sz="2200" dirty="0"/>
          </a:p>
        </p:txBody>
      </p:sp>
      <p:sp>
        <p:nvSpPr>
          <p:cNvPr id="15" name="Text 9"/>
          <p:cNvSpPr/>
          <p:nvPr/>
        </p:nvSpPr>
        <p:spPr>
          <a:xfrm>
            <a:off x="7439144" y="6357104"/>
            <a:ext cx="639746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Harmoniczna średnia precision i recall. Dobra miara ogólnej jakości.</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260515"/>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Architektura Sieci Neuronowej</a:t>
            </a:r>
            <a:endParaRPr lang="en-US" sz="4450" dirty="0"/>
          </a:p>
        </p:txBody>
      </p:sp>
      <p:sp>
        <p:nvSpPr>
          <p:cNvPr id="4" name="Text 1"/>
          <p:cNvSpPr/>
          <p:nvPr/>
        </p:nvSpPr>
        <p:spPr>
          <a:xfrm>
            <a:off x="793790" y="3041690"/>
            <a:ext cx="75564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Sieć neuronowa to złożenie wielu neuronów ułożonych w warstwy, tworzących hierarchię coraz bardziej abstrakcyjnych reprezentacji.</a:t>
            </a:r>
            <a:endParaRPr lang="en-US" sz="1550" dirty="0"/>
          </a:p>
        </p:txBody>
      </p:sp>
      <p:sp>
        <p:nvSpPr>
          <p:cNvPr id="5" name="Text 2"/>
          <p:cNvSpPr/>
          <p:nvPr/>
        </p:nvSpPr>
        <p:spPr>
          <a:xfrm>
            <a:off x="793790" y="3780949"/>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01</a:t>
            </a:r>
            <a:endParaRPr lang="en-US" sz="1550" dirty="0"/>
          </a:p>
        </p:txBody>
      </p:sp>
      <p:sp>
        <p:nvSpPr>
          <p:cNvPr id="6" name="Shape 3"/>
          <p:cNvSpPr/>
          <p:nvPr/>
        </p:nvSpPr>
        <p:spPr>
          <a:xfrm>
            <a:off x="793790" y="4105275"/>
            <a:ext cx="3679031" cy="22860"/>
          </a:xfrm>
          <a:prstGeom prst="rect">
            <a:avLst/>
          </a:prstGeom>
          <a:solidFill>
            <a:srgbClr val="FF954F"/>
          </a:solidFill>
          <a:ln/>
        </p:spPr>
      </p:sp>
      <p:sp>
        <p:nvSpPr>
          <p:cNvPr id="7" name="Text 4"/>
          <p:cNvSpPr/>
          <p:nvPr/>
        </p:nvSpPr>
        <p:spPr>
          <a:xfrm>
            <a:off x="793790" y="4250174"/>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Warstwa Wejściowa</a:t>
            </a:r>
            <a:endParaRPr lang="en-US" sz="2200" dirty="0"/>
          </a:p>
        </p:txBody>
      </p:sp>
      <p:sp>
        <p:nvSpPr>
          <p:cNvPr id="8" name="Text 5"/>
          <p:cNvSpPr/>
          <p:nvPr/>
        </p:nvSpPr>
        <p:spPr>
          <a:xfrm>
            <a:off x="793790" y="4739997"/>
            <a:ext cx="367903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Odbiera surowe dane (piksele, tekst, liczby)</a:t>
            </a:r>
            <a:endParaRPr lang="en-US" sz="1550" dirty="0"/>
          </a:p>
        </p:txBody>
      </p:sp>
      <p:sp>
        <p:nvSpPr>
          <p:cNvPr id="9" name="Text 6"/>
          <p:cNvSpPr/>
          <p:nvPr/>
        </p:nvSpPr>
        <p:spPr>
          <a:xfrm>
            <a:off x="4671179" y="3780949"/>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02</a:t>
            </a:r>
            <a:endParaRPr lang="en-US" sz="1550" dirty="0"/>
          </a:p>
        </p:txBody>
      </p:sp>
      <p:sp>
        <p:nvSpPr>
          <p:cNvPr id="10" name="Shape 7"/>
          <p:cNvSpPr/>
          <p:nvPr/>
        </p:nvSpPr>
        <p:spPr>
          <a:xfrm>
            <a:off x="4671179" y="4105275"/>
            <a:ext cx="3679031" cy="22860"/>
          </a:xfrm>
          <a:prstGeom prst="rect">
            <a:avLst/>
          </a:prstGeom>
          <a:solidFill>
            <a:srgbClr val="FF954F"/>
          </a:solidFill>
          <a:ln/>
        </p:spPr>
      </p:sp>
      <p:sp>
        <p:nvSpPr>
          <p:cNvPr id="11" name="Text 8"/>
          <p:cNvSpPr/>
          <p:nvPr/>
        </p:nvSpPr>
        <p:spPr>
          <a:xfrm>
            <a:off x="4671179" y="4250174"/>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Warstwy Ukryte</a:t>
            </a:r>
            <a:endParaRPr lang="en-US" sz="2200" dirty="0"/>
          </a:p>
        </p:txBody>
      </p:sp>
      <p:sp>
        <p:nvSpPr>
          <p:cNvPr id="12" name="Text 9"/>
          <p:cNvSpPr/>
          <p:nvPr/>
        </p:nvSpPr>
        <p:spPr>
          <a:xfrm>
            <a:off x="4671179" y="4739997"/>
            <a:ext cx="367903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Tworzą coraz bardziej abstrakcyjne reprezentacje danych</a:t>
            </a:r>
            <a:endParaRPr lang="en-US" sz="1550" dirty="0"/>
          </a:p>
        </p:txBody>
      </p:sp>
      <p:sp>
        <p:nvSpPr>
          <p:cNvPr id="13" name="Text 10"/>
          <p:cNvSpPr/>
          <p:nvPr/>
        </p:nvSpPr>
        <p:spPr>
          <a:xfrm>
            <a:off x="793790" y="5603200"/>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03</a:t>
            </a:r>
            <a:endParaRPr lang="en-US" sz="1550" dirty="0"/>
          </a:p>
        </p:txBody>
      </p:sp>
      <p:sp>
        <p:nvSpPr>
          <p:cNvPr id="14" name="Shape 11"/>
          <p:cNvSpPr/>
          <p:nvPr/>
        </p:nvSpPr>
        <p:spPr>
          <a:xfrm>
            <a:off x="793790" y="5927527"/>
            <a:ext cx="7556421" cy="22860"/>
          </a:xfrm>
          <a:prstGeom prst="rect">
            <a:avLst/>
          </a:prstGeom>
          <a:solidFill>
            <a:srgbClr val="FF954F"/>
          </a:solidFill>
          <a:ln/>
        </p:spPr>
      </p:sp>
      <p:sp>
        <p:nvSpPr>
          <p:cNvPr id="15" name="Text 12"/>
          <p:cNvSpPr/>
          <p:nvPr/>
        </p:nvSpPr>
        <p:spPr>
          <a:xfrm>
            <a:off x="793790" y="6072426"/>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Warstwa Wyjściowa</a:t>
            </a:r>
            <a:endParaRPr lang="en-US" sz="2200" dirty="0"/>
          </a:p>
        </p:txBody>
      </p:sp>
      <p:sp>
        <p:nvSpPr>
          <p:cNvPr id="16" name="Text 13"/>
          <p:cNvSpPr/>
          <p:nvPr/>
        </p:nvSpPr>
        <p:spPr>
          <a:xfrm>
            <a:off x="793790" y="6562249"/>
            <a:ext cx="755642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Generuje prognozę: klasę, wartość liczbową lub wektor cech</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563297"/>
            <a:ext cx="6436519"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Rodzaje Architektur Sieci</a:t>
            </a:r>
            <a:endParaRPr lang="en-US" sz="4450" dirty="0"/>
          </a:p>
        </p:txBody>
      </p:sp>
      <p:sp>
        <p:nvSpPr>
          <p:cNvPr id="3" name="Shape 1"/>
          <p:cNvSpPr/>
          <p:nvPr/>
        </p:nvSpPr>
        <p:spPr>
          <a:xfrm>
            <a:off x="793790" y="3701891"/>
            <a:ext cx="4215289" cy="1964293"/>
          </a:xfrm>
          <a:prstGeom prst="roundRect">
            <a:avLst>
              <a:gd name="adj" fmla="val 4244"/>
            </a:avLst>
          </a:prstGeom>
          <a:solidFill>
            <a:srgbClr val="FFFFF4">
              <a:alpha val="95000"/>
            </a:srgbClr>
          </a:solidFill>
          <a:ln w="22860">
            <a:solidFill>
              <a:srgbClr val="FFE0CC"/>
            </a:solidFill>
            <a:prstDash val="solid"/>
          </a:ln>
        </p:spPr>
      </p:sp>
      <p:sp>
        <p:nvSpPr>
          <p:cNvPr id="4" name="Text 2"/>
          <p:cNvSpPr/>
          <p:nvPr/>
        </p:nvSpPr>
        <p:spPr>
          <a:xfrm>
            <a:off x="1015008" y="3923109"/>
            <a:ext cx="3732609"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Single-Layer Perceptron (SLP)</a:t>
            </a:r>
            <a:endParaRPr lang="en-US" sz="2200" dirty="0"/>
          </a:p>
        </p:txBody>
      </p:sp>
      <p:sp>
        <p:nvSpPr>
          <p:cNvPr id="5" name="Text 3"/>
          <p:cNvSpPr/>
          <p:nvPr/>
        </p:nvSpPr>
        <p:spPr>
          <a:xfrm>
            <a:off x="1015008" y="4412933"/>
            <a:ext cx="3772853"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Tylko jedna warstwa wyjściowa. Działa liniowo + próg. Nie rozwiązuje problemów nieliniowych jak XOR.</a:t>
            </a:r>
            <a:endParaRPr lang="en-US" sz="1550" dirty="0"/>
          </a:p>
        </p:txBody>
      </p:sp>
      <p:sp>
        <p:nvSpPr>
          <p:cNvPr id="6" name="Shape 4"/>
          <p:cNvSpPr/>
          <p:nvPr/>
        </p:nvSpPr>
        <p:spPr>
          <a:xfrm>
            <a:off x="5207437" y="3701891"/>
            <a:ext cx="4215408" cy="1964293"/>
          </a:xfrm>
          <a:prstGeom prst="roundRect">
            <a:avLst>
              <a:gd name="adj" fmla="val 4244"/>
            </a:avLst>
          </a:prstGeom>
          <a:solidFill>
            <a:srgbClr val="FFFFF4">
              <a:alpha val="95000"/>
            </a:srgbClr>
          </a:solidFill>
          <a:ln w="22860">
            <a:solidFill>
              <a:srgbClr val="FFE0CC"/>
            </a:solidFill>
            <a:prstDash val="solid"/>
          </a:ln>
        </p:spPr>
      </p:sp>
      <p:sp>
        <p:nvSpPr>
          <p:cNvPr id="7" name="Text 5"/>
          <p:cNvSpPr/>
          <p:nvPr/>
        </p:nvSpPr>
        <p:spPr>
          <a:xfrm>
            <a:off x="5428655" y="3923109"/>
            <a:ext cx="3662601"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MLP (Multilayer Perceptron)</a:t>
            </a:r>
            <a:endParaRPr lang="en-US" sz="2200" dirty="0"/>
          </a:p>
        </p:txBody>
      </p:sp>
      <p:sp>
        <p:nvSpPr>
          <p:cNvPr id="8" name="Text 6"/>
          <p:cNvSpPr/>
          <p:nvPr/>
        </p:nvSpPr>
        <p:spPr>
          <a:xfrm>
            <a:off x="5428655" y="4412933"/>
            <a:ext cx="3772972" cy="1032034"/>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Wielowarstwowa gęsta sieć. Dzięki warstwom ukrytym uczy się nieliniowych zależności. Uniwersalny aproksymator funkcji.</a:t>
            </a:r>
            <a:endParaRPr lang="en-US" sz="1550" dirty="0"/>
          </a:p>
        </p:txBody>
      </p:sp>
      <p:sp>
        <p:nvSpPr>
          <p:cNvPr id="9" name="Shape 7"/>
          <p:cNvSpPr/>
          <p:nvPr/>
        </p:nvSpPr>
        <p:spPr>
          <a:xfrm>
            <a:off x="9621203" y="3701891"/>
            <a:ext cx="4215289" cy="1964293"/>
          </a:xfrm>
          <a:prstGeom prst="roundRect">
            <a:avLst>
              <a:gd name="adj" fmla="val 4244"/>
            </a:avLst>
          </a:prstGeom>
          <a:solidFill>
            <a:srgbClr val="FFFFF4">
              <a:alpha val="95000"/>
            </a:srgbClr>
          </a:solidFill>
          <a:ln w="22860">
            <a:solidFill>
              <a:srgbClr val="FFE0CC"/>
            </a:solidFill>
            <a:prstDash val="solid"/>
          </a:ln>
        </p:spPr>
      </p:sp>
      <p:sp>
        <p:nvSpPr>
          <p:cNvPr id="10" name="Text 8"/>
          <p:cNvSpPr/>
          <p:nvPr/>
        </p:nvSpPr>
        <p:spPr>
          <a:xfrm>
            <a:off x="9842421" y="3923109"/>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Sparsely Connected</a:t>
            </a:r>
            <a:endParaRPr lang="en-US" sz="2200" dirty="0"/>
          </a:p>
        </p:txBody>
      </p:sp>
      <p:sp>
        <p:nvSpPr>
          <p:cNvPr id="11" name="Text 9"/>
          <p:cNvSpPr/>
          <p:nvPr/>
        </p:nvSpPr>
        <p:spPr>
          <a:xfrm>
            <a:off x="9842421" y="4412933"/>
            <a:ext cx="3772853"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Rzadkie połączenia – nie każdy neuron łączy się z każdym. Mniej wag = mniejsze koszty obliczeniowe.</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298383"/>
            <a:ext cx="7255907"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Specjalizowane Architektury</a:t>
            </a:r>
            <a:endParaRPr lang="en-US" sz="4450" dirty="0"/>
          </a:p>
        </p:txBody>
      </p:sp>
      <p:sp>
        <p:nvSpPr>
          <p:cNvPr id="3" name="Text 1"/>
          <p:cNvSpPr/>
          <p:nvPr/>
        </p:nvSpPr>
        <p:spPr>
          <a:xfrm>
            <a:off x="793790" y="363533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CNN</a:t>
            </a:r>
            <a:endParaRPr lang="en-US" sz="2200" dirty="0"/>
          </a:p>
        </p:txBody>
      </p:sp>
      <p:sp>
        <p:nvSpPr>
          <p:cNvPr id="4" name="Text 2"/>
          <p:cNvSpPr/>
          <p:nvPr/>
        </p:nvSpPr>
        <p:spPr>
          <a:xfrm>
            <a:off x="793790" y="4125158"/>
            <a:ext cx="3074670" cy="1806059"/>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Convolutional Neural Networks – świetne do obrazów. Każdy neuron "widzi" tylko fragment wejścia (receptive field). Warstwy pooling redukują rozdzielczość.</a:t>
            </a:r>
            <a:endParaRPr lang="en-US" sz="1550" dirty="0"/>
          </a:p>
        </p:txBody>
      </p:sp>
      <p:sp>
        <p:nvSpPr>
          <p:cNvPr id="5" name="Text 3"/>
          <p:cNvSpPr/>
          <p:nvPr/>
        </p:nvSpPr>
        <p:spPr>
          <a:xfrm>
            <a:off x="4116467" y="363533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RNN</a:t>
            </a:r>
            <a:endParaRPr lang="en-US" sz="2200" dirty="0"/>
          </a:p>
        </p:txBody>
      </p:sp>
      <p:sp>
        <p:nvSpPr>
          <p:cNvPr id="6" name="Text 4"/>
          <p:cNvSpPr/>
          <p:nvPr/>
        </p:nvSpPr>
        <p:spPr>
          <a:xfrm>
            <a:off x="4116467" y="4125158"/>
            <a:ext cx="3074670"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Recurrent Neural Networks – sieć "zapętla się w czasie". Dobra do krótkich sekwencji, ale problem zanikającego gradientu.</a:t>
            </a:r>
            <a:endParaRPr lang="en-US" sz="1550" dirty="0"/>
          </a:p>
        </p:txBody>
      </p:sp>
      <p:sp>
        <p:nvSpPr>
          <p:cNvPr id="7" name="Text 5"/>
          <p:cNvSpPr/>
          <p:nvPr/>
        </p:nvSpPr>
        <p:spPr>
          <a:xfrm>
            <a:off x="7439144" y="363533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LSTM</a:t>
            </a:r>
            <a:endParaRPr lang="en-US" sz="2200" dirty="0"/>
          </a:p>
        </p:txBody>
      </p:sp>
      <p:sp>
        <p:nvSpPr>
          <p:cNvPr id="8" name="Text 6"/>
          <p:cNvSpPr/>
          <p:nvPr/>
        </p:nvSpPr>
        <p:spPr>
          <a:xfrm>
            <a:off x="7439144" y="4125158"/>
            <a:ext cx="3074670"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Long Short-Term Memory – rozwinięcie RNN z komórką pamięci i bramkami. Przechowuje informacje przez długie sekwencje.</a:t>
            </a:r>
            <a:endParaRPr lang="en-US" sz="1550" dirty="0"/>
          </a:p>
        </p:txBody>
      </p:sp>
      <p:sp>
        <p:nvSpPr>
          <p:cNvPr id="9" name="Text 7"/>
          <p:cNvSpPr/>
          <p:nvPr/>
        </p:nvSpPr>
        <p:spPr>
          <a:xfrm>
            <a:off x="10761821" y="363533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Transformery</a:t>
            </a:r>
            <a:endParaRPr lang="en-US" sz="2200" dirty="0"/>
          </a:p>
        </p:txBody>
      </p:sp>
      <p:sp>
        <p:nvSpPr>
          <p:cNvPr id="10" name="Text 8"/>
          <p:cNvSpPr/>
          <p:nvPr/>
        </p:nvSpPr>
        <p:spPr>
          <a:xfrm>
            <a:off x="10761821" y="4125158"/>
            <a:ext cx="3074789"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Dominują w NLP. Mechanizm attention zamiast pełnych połączeń. Lepiej radzą sobie z długimi zależnościami niż RNN.</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263015"/>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Proces Uczenia Sieci</a:t>
            </a:r>
            <a:endParaRPr lang="en-US" sz="4450" dirty="0"/>
          </a:p>
        </p:txBody>
      </p:sp>
      <p:sp>
        <p:nvSpPr>
          <p:cNvPr id="3" name="Text 1"/>
          <p:cNvSpPr/>
          <p:nvPr/>
        </p:nvSpPr>
        <p:spPr>
          <a:xfrm>
            <a:off x="1882021" y="2965490"/>
            <a:ext cx="2852976" cy="370761"/>
          </a:xfrm>
          <a:prstGeom prst="rect">
            <a:avLst/>
          </a:prstGeom>
          <a:noFill/>
          <a:ln/>
        </p:spPr>
        <p:txBody>
          <a:bodyPr wrap="none" lIns="0" tIns="0" rIns="0" bIns="0" rtlCol="0" anchor="t"/>
          <a:lstStyle/>
          <a:p>
            <a:pPr algn="r"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Forward Pass</a:t>
            </a:r>
            <a:endParaRPr lang="en-US" sz="2200" dirty="0"/>
          </a:p>
        </p:txBody>
      </p:sp>
      <p:sp>
        <p:nvSpPr>
          <p:cNvPr id="4" name="Text 2"/>
          <p:cNvSpPr/>
          <p:nvPr/>
        </p:nvSpPr>
        <p:spPr>
          <a:xfrm>
            <a:off x="793790" y="3455313"/>
            <a:ext cx="3941207" cy="516017"/>
          </a:xfrm>
          <a:prstGeom prst="rect">
            <a:avLst/>
          </a:prstGeom>
          <a:noFill/>
          <a:ln/>
        </p:spPr>
        <p:txBody>
          <a:bodyPr wrap="square" lIns="0" tIns="0" rIns="0" bIns="0" rtlCol="0" anchor="t"/>
          <a:lstStyle/>
          <a:p>
            <a:pPr algn="r"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Dane przechodzą przez warstwy, generując predykcję</a:t>
            </a:r>
            <a:endParaRPr lang="en-US" sz="1550" dirty="0"/>
          </a:p>
        </p:txBody>
      </p:sp>
      <p:pic>
        <p:nvPicPr>
          <p:cNvPr id="5" name="Image 0" descr="preencoded.png">    </p:cNvPr>
          <p:cNvPicPr>
            <a:picLocks noChangeAspect="1"/>
          </p:cNvPicPr>
          <p:nvPr/>
        </p:nvPicPr>
        <p:blipFill>
          <a:blip r:embed="rId1"/>
          <a:stretch>
            <a:fillRect/>
          </a:stretch>
        </p:blipFill>
        <p:spPr>
          <a:xfrm>
            <a:off x="5032653" y="2401610"/>
            <a:ext cx="4564975" cy="4564975"/>
          </a:xfrm>
          <a:prstGeom prst="rect">
            <a:avLst/>
          </a:prstGeom>
        </p:spPr>
      </p:pic>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7864" y="3228320"/>
            <a:ext cx="296942" cy="296942"/>
          </a:xfrm>
          <a:prstGeom prst="rect">
            <a:avLst/>
          </a:prstGeom>
        </p:spPr>
      </p:pic>
      <p:sp>
        <p:nvSpPr>
          <p:cNvPr id="7" name="Text 3"/>
          <p:cNvSpPr/>
          <p:nvPr/>
        </p:nvSpPr>
        <p:spPr>
          <a:xfrm>
            <a:off x="9895284" y="296549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Funkcja Straty</a:t>
            </a:r>
            <a:endParaRPr lang="en-US" sz="2200" dirty="0"/>
          </a:p>
        </p:txBody>
      </p:sp>
      <p:sp>
        <p:nvSpPr>
          <p:cNvPr id="8" name="Text 4"/>
          <p:cNvSpPr/>
          <p:nvPr/>
        </p:nvSpPr>
        <p:spPr>
          <a:xfrm>
            <a:off x="9895284" y="3455313"/>
            <a:ext cx="394132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Porównuje predykcję z etykietą, wylicza błąd</a:t>
            </a:r>
            <a:endParaRPr lang="en-US" sz="1550" dirty="0"/>
          </a:p>
        </p:txBody>
      </p:sp>
      <p:pic>
        <p:nvPicPr>
          <p:cNvPr id="9" name="Image 2" descr="preencoded.png">    </p:cNvPr>
          <p:cNvPicPr>
            <a:picLocks noChangeAspect="1"/>
          </p:cNvPicPr>
          <p:nvPr/>
        </p:nvPicPr>
        <p:blipFill>
          <a:blip r:embed="rId4"/>
          <a:stretch>
            <a:fillRect/>
          </a:stretch>
        </p:blipFill>
        <p:spPr>
          <a:xfrm>
            <a:off x="5032653" y="2401610"/>
            <a:ext cx="4564975" cy="4564975"/>
          </a:xfrm>
          <a:prstGeom prst="rect">
            <a:avLst/>
          </a:prstGeom>
        </p:spPr>
      </p:pic>
      <p:pic>
        <p:nvPicPr>
          <p:cNvPr id="10"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3738" y="3616821"/>
            <a:ext cx="296942" cy="296942"/>
          </a:xfrm>
          <a:prstGeom prst="rect">
            <a:avLst/>
          </a:prstGeom>
        </p:spPr>
      </p:pic>
      <p:sp>
        <p:nvSpPr>
          <p:cNvPr id="11" name="Text 5"/>
          <p:cNvSpPr/>
          <p:nvPr/>
        </p:nvSpPr>
        <p:spPr>
          <a:xfrm>
            <a:off x="9895284" y="552581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Backpropagation</a:t>
            </a:r>
            <a:endParaRPr lang="en-US" sz="2200" dirty="0"/>
          </a:p>
        </p:txBody>
      </p:sp>
      <p:sp>
        <p:nvSpPr>
          <p:cNvPr id="12" name="Text 6"/>
          <p:cNvSpPr/>
          <p:nvPr/>
        </p:nvSpPr>
        <p:spPr>
          <a:xfrm>
            <a:off x="9895284" y="6015633"/>
            <a:ext cx="3941326"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Oblicza gradienty błędu względem wag</a:t>
            </a:r>
            <a:endParaRPr lang="en-US" sz="1550" dirty="0"/>
          </a:p>
        </p:txBody>
      </p:sp>
      <p:pic>
        <p:nvPicPr>
          <p:cNvPr id="13" name="Image 4" descr="preencoded.png">    </p:cNvPr>
          <p:cNvPicPr>
            <a:picLocks noChangeAspect="1"/>
          </p:cNvPicPr>
          <p:nvPr/>
        </p:nvPicPr>
        <p:blipFill>
          <a:blip r:embed="rId7"/>
          <a:stretch>
            <a:fillRect/>
          </a:stretch>
        </p:blipFill>
        <p:spPr>
          <a:xfrm>
            <a:off x="5032653" y="2401610"/>
            <a:ext cx="4564975" cy="4564975"/>
          </a:xfrm>
          <a:prstGeom prst="rect">
            <a:avLst/>
          </a:prstGeom>
        </p:spPr>
      </p:pic>
      <p:pic>
        <p:nvPicPr>
          <p:cNvPr id="14"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5237" y="5842695"/>
            <a:ext cx="296942" cy="296942"/>
          </a:xfrm>
          <a:prstGeom prst="rect">
            <a:avLst/>
          </a:prstGeom>
        </p:spPr>
      </p:pic>
      <p:sp>
        <p:nvSpPr>
          <p:cNvPr id="15" name="Text 7"/>
          <p:cNvSpPr/>
          <p:nvPr/>
        </p:nvSpPr>
        <p:spPr>
          <a:xfrm>
            <a:off x="1882021" y="5396746"/>
            <a:ext cx="2852976" cy="370761"/>
          </a:xfrm>
          <a:prstGeom prst="rect">
            <a:avLst/>
          </a:prstGeom>
          <a:noFill/>
          <a:ln/>
        </p:spPr>
        <p:txBody>
          <a:bodyPr wrap="none" lIns="0" tIns="0" rIns="0" bIns="0" rtlCol="0" anchor="t"/>
          <a:lstStyle/>
          <a:p>
            <a:pPr algn="r" indent="0" marL="0">
              <a:lnSpc>
                <a:spcPts val="2900"/>
              </a:lnSpc>
              <a:buNone/>
            </a:pPr>
            <a:r>
              <a:rPr lang="en-US" sz="2200" dirty="0">
                <a:solidFill>
                  <a:srgbClr val="67534F"/>
                </a:solidFill>
                <a:latin typeface="Marcellus" pitchFamily="34" charset="0"/>
                <a:ea typeface="Marcellus" pitchFamily="34" charset="-122"/>
                <a:cs typeface="Marcellus" pitchFamily="34" charset="-120"/>
              </a:rPr>
              <a:t>Aktualizacja</a:t>
            </a:r>
            <a:endParaRPr lang="en-US" sz="2200" dirty="0"/>
          </a:p>
        </p:txBody>
      </p:sp>
      <p:sp>
        <p:nvSpPr>
          <p:cNvPr id="16" name="Text 8"/>
          <p:cNvSpPr/>
          <p:nvPr/>
        </p:nvSpPr>
        <p:spPr>
          <a:xfrm>
            <a:off x="793790" y="5886569"/>
            <a:ext cx="3941207" cy="516017"/>
          </a:xfrm>
          <a:prstGeom prst="rect">
            <a:avLst/>
          </a:prstGeom>
          <a:noFill/>
          <a:ln/>
        </p:spPr>
        <p:txBody>
          <a:bodyPr wrap="square" lIns="0" tIns="0" rIns="0" bIns="0" rtlCol="0" anchor="t"/>
          <a:lstStyle/>
          <a:p>
            <a:pPr algn="r"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Optymalizator modyfikuje wagi, zmniejszając błąd</a:t>
            </a:r>
            <a:endParaRPr lang="en-US" sz="1550" dirty="0"/>
          </a:p>
        </p:txBody>
      </p:sp>
      <p:pic>
        <p:nvPicPr>
          <p:cNvPr id="17" name="Image 6" descr="preencoded.png">    </p:cNvPr>
          <p:cNvPicPr>
            <a:picLocks noChangeAspect="1"/>
          </p:cNvPicPr>
          <p:nvPr/>
        </p:nvPicPr>
        <p:blipFill>
          <a:blip r:embed="rId10"/>
          <a:stretch>
            <a:fillRect/>
          </a:stretch>
        </p:blipFill>
        <p:spPr>
          <a:xfrm>
            <a:off x="5032653" y="2401610"/>
            <a:ext cx="4564975" cy="4564975"/>
          </a:xfrm>
          <a:prstGeom prst="rect">
            <a:avLst/>
          </a:prstGeom>
        </p:spPr>
      </p:pic>
      <p:pic>
        <p:nvPicPr>
          <p:cNvPr id="18"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9363" y="5454194"/>
            <a:ext cx="296942" cy="2969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142178"/>
            <a:ext cx="7008733"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Gradient: Klucz do Uczenia</a:t>
            </a:r>
            <a:endParaRPr lang="en-US" sz="4450" dirty="0"/>
          </a:p>
        </p:txBody>
      </p:sp>
      <p:sp>
        <p:nvSpPr>
          <p:cNvPr id="4" name="Text 1"/>
          <p:cNvSpPr/>
          <p:nvPr/>
        </p:nvSpPr>
        <p:spPr>
          <a:xfrm>
            <a:off x="793790" y="4181594"/>
            <a:ext cx="130428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Gradient to wektor pochodnych cząstkowych funkcji straty względem parametrów. Mówi, </a:t>
            </a:r>
            <a:pPr algn="l" indent="0" marL="0">
              <a:lnSpc>
                <a:spcPts val="2000"/>
              </a:lnSpc>
              <a:buNone/>
            </a:pPr>
            <a:r>
              <a:rPr lang="en-US" sz="1550" b="1" dirty="0">
                <a:solidFill>
                  <a:srgbClr val="FF954F"/>
                </a:solidFill>
                <a:latin typeface="Montserrat" pitchFamily="34" charset="0"/>
                <a:ea typeface="Montserrat" pitchFamily="34" charset="-122"/>
                <a:cs typeface="Montserrat" pitchFamily="34" charset="-120"/>
              </a:rPr>
              <a:t>w którą stronę i jak silnie</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zmienić wagi, aby zmniejszyć błąd.</a:t>
            </a:r>
            <a:endParaRPr lang="en-US" sz="1550" dirty="0"/>
          </a:p>
        </p:txBody>
      </p:sp>
      <p:sp>
        <p:nvSpPr>
          <p:cNvPr id="5" name="Text 2"/>
          <p:cNvSpPr/>
          <p:nvPr/>
        </p:nvSpPr>
        <p:spPr>
          <a:xfrm>
            <a:off x="793790" y="4948714"/>
            <a:ext cx="13042821" cy="648414"/>
          </a:xfrm>
          <a:prstGeom prst="rect">
            <a:avLst/>
          </a:prstGeom>
          <a:noFill/>
          <a:ln/>
        </p:spPr>
        <p:txBody>
          <a:bodyPr wrap="square" lIns="0" tIns="0" rIns="0" bIns="0" rtlCol="0" anchor="t"/>
          <a:lstStyle/>
          <a:p>
            <a:pPr algn="l" indent="0" marL="0">
              <a:lnSpc>
                <a:spcPts val="2250"/>
              </a:lnSpc>
              <a:buNone/>
            </a:pPr>
            <a:endParaRPr lang="en-US" sz="1750" dirty="0"/>
          </a:p>
        </p:txBody>
      </p:sp>
      <p:pic>
        <p:nvPicPr>
          <p:cNvPr id="6" name="Image 1" descr="preencoded.png">    </p:cNvPr>
          <p:cNvPicPr>
            <a:picLocks noChangeAspect="1"/>
          </p:cNvPicPr>
          <p:nvPr/>
        </p:nvPicPr>
        <p:blipFill>
          <a:blip r:embed="rId2"/>
          <a:stretch>
            <a:fillRect/>
          </a:stretch>
        </p:blipFill>
        <p:spPr>
          <a:xfrm>
            <a:off x="793790" y="4948714"/>
            <a:ext cx="13042821" cy="648414"/>
          </a:xfrm>
          <a:prstGeom prst="rect">
            <a:avLst/>
          </a:prstGeom>
        </p:spPr>
      </p:pic>
      <p:sp>
        <p:nvSpPr>
          <p:cNvPr id="7" name="Text 3"/>
          <p:cNvSpPr/>
          <p:nvPr/>
        </p:nvSpPr>
        <p:spPr>
          <a:xfrm>
            <a:off x="793790" y="6046589"/>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Kierunek Gradientu</a:t>
            </a:r>
            <a:endParaRPr lang="en-US" sz="2200" dirty="0"/>
          </a:p>
        </p:txBody>
      </p:sp>
      <p:sp>
        <p:nvSpPr>
          <p:cNvPr id="8" name="Text 4"/>
          <p:cNvSpPr/>
          <p:nvPr/>
        </p:nvSpPr>
        <p:spPr>
          <a:xfrm>
            <a:off x="793790" y="6615708"/>
            <a:ext cx="6279356"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Wskazuje najszybszy wzrost funkcji. W uczeniu idziemy w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przeciwnym kierunku</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(gradient descent), aby minimalizować stratę.</a:t>
            </a:r>
            <a:endParaRPr lang="en-US" sz="1550" dirty="0"/>
          </a:p>
        </p:txBody>
      </p:sp>
      <p:sp>
        <p:nvSpPr>
          <p:cNvPr id="9" name="Text 5"/>
          <p:cNvSpPr/>
          <p:nvPr/>
        </p:nvSpPr>
        <p:spPr>
          <a:xfrm>
            <a:off x="7564874" y="6046589"/>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Reguła Łańcuchowa</a:t>
            </a:r>
            <a:endParaRPr lang="en-US" sz="2200" dirty="0"/>
          </a:p>
        </p:txBody>
      </p:sp>
      <p:sp>
        <p:nvSpPr>
          <p:cNvPr id="10" name="Text 6"/>
          <p:cNvSpPr/>
          <p:nvPr/>
        </p:nvSpPr>
        <p:spPr>
          <a:xfrm>
            <a:off x="7564874" y="6615708"/>
            <a:ext cx="62793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Backpropagation używa reguły łańcuchowej do obliczenia, jak każda waga wpłynęła na błąd, cofając się od wyjścia do wejścia.</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1178123"/>
            <a:ext cx="7556421" cy="1483519"/>
          </a:xfrm>
          <a:prstGeom prst="rect">
            <a:avLst/>
          </a:prstGeom>
          <a:noFill/>
          <a:ln/>
        </p:spPr>
        <p:txBody>
          <a:bodyPr wrap="squar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Learning Rate: Kluczowy Hiperparametr</a:t>
            </a:r>
            <a:endParaRPr lang="en-US" sz="4450" dirty="0"/>
          </a:p>
        </p:txBody>
      </p:sp>
      <p:sp>
        <p:nvSpPr>
          <p:cNvPr id="4" name="Text 1"/>
          <p:cNvSpPr/>
          <p:nvPr/>
        </p:nvSpPr>
        <p:spPr>
          <a:xfrm>
            <a:off x="6280190" y="2959298"/>
            <a:ext cx="755642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Learning rate (η) określa wielkość kroku podczas aktualizacji wag. To jeden z najważniejszych hiperparametrów!</a:t>
            </a:r>
            <a:endParaRPr lang="en-US" sz="1550" dirty="0"/>
          </a:p>
        </p:txBody>
      </p:sp>
      <p:sp>
        <p:nvSpPr>
          <p:cNvPr id="5" name="Shape 2"/>
          <p:cNvSpPr/>
          <p:nvPr/>
        </p:nvSpPr>
        <p:spPr>
          <a:xfrm>
            <a:off x="6280190" y="3698557"/>
            <a:ext cx="3679031" cy="1706285"/>
          </a:xfrm>
          <a:prstGeom prst="roundRect">
            <a:avLst>
              <a:gd name="adj" fmla="val 4885"/>
            </a:avLst>
          </a:prstGeom>
          <a:solidFill>
            <a:srgbClr val="FFFFF4"/>
          </a:solidFill>
          <a:ln w="22860">
            <a:solidFill>
              <a:srgbClr val="CC5200"/>
            </a:solidFill>
            <a:prstDash val="solid"/>
          </a:ln>
        </p:spPr>
      </p:sp>
      <p:sp>
        <p:nvSpPr>
          <p:cNvPr id="6" name="Text 3"/>
          <p:cNvSpPr/>
          <p:nvPr/>
        </p:nvSpPr>
        <p:spPr>
          <a:xfrm>
            <a:off x="6501408" y="3919776"/>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Zbyt Duży</a:t>
            </a:r>
            <a:endParaRPr lang="en-US" sz="2200" dirty="0"/>
          </a:p>
        </p:txBody>
      </p:sp>
      <p:sp>
        <p:nvSpPr>
          <p:cNvPr id="7" name="Text 4"/>
          <p:cNvSpPr/>
          <p:nvPr/>
        </p:nvSpPr>
        <p:spPr>
          <a:xfrm>
            <a:off x="6501408" y="4409599"/>
            <a:ext cx="3236595"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Model oscyluje wokół minimum, nie może się nauczyć. Kroki są za duże.</a:t>
            </a:r>
            <a:endParaRPr lang="en-US" sz="1550" dirty="0"/>
          </a:p>
        </p:txBody>
      </p:sp>
      <p:sp>
        <p:nvSpPr>
          <p:cNvPr id="8" name="Shape 5"/>
          <p:cNvSpPr/>
          <p:nvPr/>
        </p:nvSpPr>
        <p:spPr>
          <a:xfrm>
            <a:off x="10157579" y="3698557"/>
            <a:ext cx="3679031" cy="1706285"/>
          </a:xfrm>
          <a:prstGeom prst="roundRect">
            <a:avLst>
              <a:gd name="adj" fmla="val 4885"/>
            </a:avLst>
          </a:prstGeom>
          <a:solidFill>
            <a:srgbClr val="FFFFF4"/>
          </a:solidFill>
          <a:ln w="22860">
            <a:solidFill>
              <a:srgbClr val="FF954F"/>
            </a:solidFill>
            <a:prstDash val="solid"/>
          </a:ln>
        </p:spPr>
      </p:sp>
      <p:sp>
        <p:nvSpPr>
          <p:cNvPr id="9" name="Text 6"/>
          <p:cNvSpPr/>
          <p:nvPr/>
        </p:nvSpPr>
        <p:spPr>
          <a:xfrm>
            <a:off x="10378797" y="3919776"/>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Optymalny</a:t>
            </a:r>
            <a:endParaRPr lang="en-US" sz="2200" dirty="0"/>
          </a:p>
        </p:txBody>
      </p:sp>
      <p:sp>
        <p:nvSpPr>
          <p:cNvPr id="10" name="Text 7"/>
          <p:cNvSpPr/>
          <p:nvPr/>
        </p:nvSpPr>
        <p:spPr>
          <a:xfrm>
            <a:off x="10378797" y="4409599"/>
            <a:ext cx="3236595"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Model stabilnie zbiega do minimum. Szybkie i skuteczne uczenie.</a:t>
            </a:r>
            <a:endParaRPr lang="en-US" sz="1550" dirty="0"/>
          </a:p>
        </p:txBody>
      </p:sp>
      <p:sp>
        <p:nvSpPr>
          <p:cNvPr id="11" name="Shape 8"/>
          <p:cNvSpPr/>
          <p:nvPr/>
        </p:nvSpPr>
        <p:spPr>
          <a:xfrm>
            <a:off x="6280190" y="5603200"/>
            <a:ext cx="7556421" cy="1448276"/>
          </a:xfrm>
          <a:prstGeom prst="roundRect">
            <a:avLst>
              <a:gd name="adj" fmla="val 5756"/>
            </a:avLst>
          </a:prstGeom>
          <a:solidFill>
            <a:srgbClr val="FFFFF4"/>
          </a:solidFill>
          <a:ln w="22860">
            <a:solidFill>
              <a:srgbClr val="7D3E2C"/>
            </a:solidFill>
            <a:prstDash val="solid"/>
          </a:ln>
        </p:spPr>
      </p:sp>
      <p:sp>
        <p:nvSpPr>
          <p:cNvPr id="12" name="Text 9"/>
          <p:cNvSpPr/>
          <p:nvPr/>
        </p:nvSpPr>
        <p:spPr>
          <a:xfrm>
            <a:off x="6501408" y="582441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Zbyt Mały</a:t>
            </a:r>
            <a:endParaRPr lang="en-US" sz="2200" dirty="0"/>
          </a:p>
        </p:txBody>
      </p:sp>
      <p:sp>
        <p:nvSpPr>
          <p:cNvPr id="13" name="Text 10"/>
          <p:cNvSpPr/>
          <p:nvPr/>
        </p:nvSpPr>
        <p:spPr>
          <a:xfrm>
            <a:off x="6501408" y="6314242"/>
            <a:ext cx="711398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Uczenie bardzo wolne. Model potrzebuje wielu epok, by osiągnąć dobre wyniki.</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86978" y="403503"/>
            <a:ext cx="4238387" cy="548521"/>
          </a:xfrm>
          <a:prstGeom prst="rect">
            <a:avLst/>
          </a:prstGeom>
          <a:noFill/>
          <a:ln/>
        </p:spPr>
        <p:txBody>
          <a:bodyPr wrap="none" lIns="0" tIns="0" rIns="0" bIns="0" rtlCol="0" anchor="t"/>
          <a:lstStyle/>
          <a:p>
            <a:pPr algn="l" indent="0" marL="0">
              <a:lnSpc>
                <a:spcPts val="4300"/>
              </a:lnSpc>
              <a:buNone/>
            </a:pPr>
            <a:r>
              <a:rPr lang="en-US" sz="3300" dirty="0">
                <a:solidFill>
                  <a:srgbClr val="532418"/>
                </a:solidFill>
                <a:latin typeface="Marcellus" pitchFamily="34" charset="0"/>
                <a:ea typeface="Marcellus" pitchFamily="34" charset="-122"/>
                <a:cs typeface="Marcellus" pitchFamily="34" charset="-120"/>
              </a:rPr>
              <a:t>Bias-Variance Tradeoff</a:t>
            </a:r>
            <a:endParaRPr lang="en-US" sz="3300" dirty="0"/>
          </a:p>
        </p:txBody>
      </p:sp>
      <p:sp>
        <p:nvSpPr>
          <p:cNvPr id="3" name="Text 1"/>
          <p:cNvSpPr/>
          <p:nvPr/>
        </p:nvSpPr>
        <p:spPr>
          <a:xfrm>
            <a:off x="586978" y="1245513"/>
            <a:ext cx="13456444" cy="190738"/>
          </a:xfrm>
          <a:prstGeom prst="rect">
            <a:avLst/>
          </a:prstGeom>
          <a:noFill/>
          <a:ln/>
        </p:spPr>
        <p:txBody>
          <a:bodyPr wrap="non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Fundamentalny kompromis w uczeniu maszynowym między prostotą a złożonością modelu.</a:t>
            </a:r>
            <a:endParaRPr lang="en-US" sz="1150" dirty="0"/>
          </a:p>
        </p:txBody>
      </p:sp>
      <p:pic>
        <p:nvPicPr>
          <p:cNvPr id="4" name="Image 0" descr="preencoded.png">    </p:cNvPr>
          <p:cNvPicPr>
            <a:picLocks noChangeAspect="1"/>
          </p:cNvPicPr>
          <p:nvPr/>
        </p:nvPicPr>
        <p:blipFill>
          <a:blip r:embed="rId1"/>
          <a:stretch>
            <a:fillRect/>
          </a:stretch>
        </p:blipFill>
        <p:spPr>
          <a:xfrm>
            <a:off x="586978" y="1601272"/>
            <a:ext cx="13456444" cy="5891332"/>
          </a:xfrm>
          <a:prstGeom prst="rect">
            <a:avLst/>
          </a:prstGeom>
        </p:spPr>
      </p:pic>
      <p:sp>
        <p:nvSpPr>
          <p:cNvPr id="5" name="Text 2"/>
          <p:cNvSpPr/>
          <p:nvPr/>
        </p:nvSpPr>
        <p:spPr>
          <a:xfrm>
            <a:off x="5104181" y="4549179"/>
            <a:ext cx="1578221" cy="438576"/>
          </a:xfrm>
          <a:prstGeom prst="rect">
            <a:avLst/>
          </a:prstGeom>
          <a:noFill/>
          <a:ln/>
        </p:spPr>
        <p:txBody>
          <a:bodyPr wrap="none" lIns="0" tIns="0" rIns="0" bIns="0" rtlCol="0" anchor="t"/>
          <a:lstStyle/>
          <a:p>
            <a:pPr algn="ctr" indent="0" marL="0">
              <a:lnSpc>
                <a:spcPts val="2000"/>
              </a:lnSpc>
              <a:buNone/>
            </a:pPr>
            <a:r>
              <a:rPr lang="en-US" sz="1550" dirty="0">
                <a:solidFill>
                  <a:srgbClr val="000000"/>
                </a:solidFill>
                <a:latin typeface="Marcellus" pitchFamily="34" charset="0"/>
                <a:ea typeface="Marcellus" pitchFamily="34" charset="-122"/>
                <a:cs typeface="Marcellus" pitchFamily="34" charset="-120"/>
              </a:rPr>
              <a:t>Duży bias</a:t>
            </a:r>
            <a:endParaRPr lang="en-US" sz="1550" dirty="0"/>
          </a:p>
        </p:txBody>
      </p:sp>
      <p:sp>
        <p:nvSpPr>
          <p:cNvPr id="6" name="Text 3"/>
          <p:cNvSpPr/>
          <p:nvPr/>
        </p:nvSpPr>
        <p:spPr>
          <a:xfrm>
            <a:off x="8091063" y="4329891"/>
            <a:ext cx="1578222" cy="877152"/>
          </a:xfrm>
          <a:prstGeom prst="rect">
            <a:avLst/>
          </a:prstGeom>
          <a:noFill/>
          <a:ln/>
        </p:spPr>
        <p:txBody>
          <a:bodyPr wrap="square" lIns="0" tIns="0" rIns="0" bIns="0" rtlCol="0" anchor="t"/>
          <a:lstStyle/>
          <a:p>
            <a:pPr algn="ctr" indent="0" marL="0">
              <a:lnSpc>
                <a:spcPts val="2000"/>
              </a:lnSpc>
              <a:buNone/>
            </a:pPr>
            <a:r>
              <a:rPr lang="en-US" sz="1550" dirty="0">
                <a:solidFill>
                  <a:srgbClr val="000000"/>
                </a:solidFill>
                <a:latin typeface="Marcellus" pitchFamily="34" charset="0"/>
                <a:ea typeface="Marcellus" pitchFamily="34" charset="-122"/>
                <a:cs typeface="Marcellus" pitchFamily="34" charset="-120"/>
              </a:rPr>
              <a:t>Duża wariancja</a:t>
            </a:r>
            <a:endParaRPr lang="en-US" sz="1550" dirty="0"/>
          </a:p>
        </p:txBody>
      </p:sp>
      <p:sp>
        <p:nvSpPr>
          <p:cNvPr id="7" name="Text 4"/>
          <p:cNvSpPr/>
          <p:nvPr/>
        </p:nvSpPr>
        <p:spPr>
          <a:xfrm>
            <a:off x="10843373" y="6356675"/>
            <a:ext cx="2869494" cy="293471"/>
          </a:xfrm>
          <a:prstGeom prst="rect">
            <a:avLst/>
          </a:prstGeom>
          <a:noFill/>
          <a:ln/>
        </p:spPr>
        <p:txBody>
          <a:bodyPr wrap="none" lIns="0" tIns="0" rIns="0" bIns="0" rtlCol="0" anchor="t"/>
          <a:lstStyle/>
          <a:p>
            <a:pPr algn="l" indent="0" marL="0">
              <a:lnSpc>
                <a:spcPts val="1350"/>
              </a:lnSpc>
              <a:buNone/>
            </a:pPr>
            <a:r>
              <a:rPr lang="en-US" sz="1050" dirty="0">
                <a:solidFill>
                  <a:srgbClr val="67534F"/>
                </a:solidFill>
                <a:latin typeface="Montserrat" pitchFamily="34" charset="0"/>
                <a:ea typeface="Montserrat" pitchFamily="34" charset="-122"/>
                <a:cs typeface="Montserrat" pitchFamily="34" charset="-120"/>
              </a:rPr>
              <a:t>Overfitting</a:t>
            </a:r>
            <a:endParaRPr lang="en-US" sz="1050" dirty="0"/>
          </a:p>
        </p:txBody>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63841" y="6323048"/>
            <a:ext cx="361336" cy="361336"/>
          </a:xfrm>
          <a:prstGeom prst="rect">
            <a:avLst/>
          </a:prstGeom>
        </p:spPr>
      </p:pic>
      <p:sp>
        <p:nvSpPr>
          <p:cNvPr id="9" name="Text 5"/>
          <p:cNvSpPr/>
          <p:nvPr/>
        </p:nvSpPr>
        <p:spPr>
          <a:xfrm>
            <a:off x="10791200" y="2854588"/>
            <a:ext cx="2934710" cy="293471"/>
          </a:xfrm>
          <a:prstGeom prst="rect">
            <a:avLst/>
          </a:prstGeom>
          <a:noFill/>
          <a:ln/>
        </p:spPr>
        <p:txBody>
          <a:bodyPr wrap="none" lIns="0" tIns="0" rIns="0" bIns="0" rtlCol="0" anchor="t"/>
          <a:lstStyle/>
          <a:p>
            <a:pPr algn="l" indent="0" marL="0">
              <a:lnSpc>
                <a:spcPts val="1350"/>
              </a:lnSpc>
              <a:buNone/>
            </a:pPr>
            <a:r>
              <a:rPr lang="en-US" sz="1050" dirty="0">
                <a:solidFill>
                  <a:srgbClr val="67534F"/>
                </a:solidFill>
                <a:latin typeface="Montserrat" pitchFamily="34" charset="0"/>
                <a:ea typeface="Montserrat" pitchFamily="34" charset="-122"/>
                <a:cs typeface="Montserrat" pitchFamily="34" charset="-120"/>
              </a:rPr>
              <a:t>Model zbyt złożony</a:t>
            </a:r>
            <a:endParaRPr lang="en-US" sz="10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72196" y="2792226"/>
            <a:ext cx="365820" cy="365820"/>
          </a:xfrm>
          <a:prstGeom prst="rect">
            <a:avLst/>
          </a:prstGeom>
        </p:spPr>
      </p:pic>
      <p:sp>
        <p:nvSpPr>
          <p:cNvPr id="11" name="Text 6"/>
          <p:cNvSpPr/>
          <p:nvPr/>
        </p:nvSpPr>
        <p:spPr>
          <a:xfrm>
            <a:off x="1087094" y="6330588"/>
            <a:ext cx="2856451" cy="293471"/>
          </a:xfrm>
          <a:prstGeom prst="rect">
            <a:avLst/>
          </a:prstGeom>
          <a:noFill/>
          <a:ln/>
        </p:spPr>
        <p:txBody>
          <a:bodyPr wrap="none" lIns="0" tIns="0" rIns="0" bIns="0" rtlCol="0" anchor="t"/>
          <a:lstStyle/>
          <a:p>
            <a:pPr algn="r" indent="0" marL="0">
              <a:lnSpc>
                <a:spcPts val="1350"/>
              </a:lnSpc>
              <a:buNone/>
            </a:pPr>
            <a:r>
              <a:rPr lang="en-US" sz="1050" dirty="0">
                <a:solidFill>
                  <a:srgbClr val="67534F"/>
                </a:solidFill>
                <a:latin typeface="Montserrat" pitchFamily="34" charset="0"/>
                <a:ea typeface="Montserrat" pitchFamily="34" charset="-122"/>
                <a:cs typeface="Montserrat" pitchFamily="34" charset="-120"/>
              </a:rPr>
              <a:t>Underfitting</a:t>
            </a:r>
            <a:endParaRPr lang="en-US" sz="10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1375" y="6348523"/>
            <a:ext cx="361336" cy="361336"/>
          </a:xfrm>
          <a:prstGeom prst="rect">
            <a:avLst/>
          </a:prstGeom>
        </p:spPr>
      </p:pic>
      <p:sp>
        <p:nvSpPr>
          <p:cNvPr id="13" name="Text 7"/>
          <p:cNvSpPr/>
          <p:nvPr/>
        </p:nvSpPr>
        <p:spPr>
          <a:xfrm>
            <a:off x="1021878" y="2854588"/>
            <a:ext cx="2934709" cy="293471"/>
          </a:xfrm>
          <a:prstGeom prst="rect">
            <a:avLst/>
          </a:prstGeom>
          <a:noFill/>
          <a:ln/>
        </p:spPr>
        <p:txBody>
          <a:bodyPr wrap="none" lIns="0" tIns="0" rIns="0" bIns="0" rtlCol="0" anchor="t"/>
          <a:lstStyle/>
          <a:p>
            <a:pPr algn="r" indent="0" marL="0">
              <a:lnSpc>
                <a:spcPts val="1350"/>
              </a:lnSpc>
              <a:buNone/>
            </a:pPr>
            <a:r>
              <a:rPr lang="en-US" sz="1050" dirty="0">
                <a:solidFill>
                  <a:srgbClr val="67534F"/>
                </a:solidFill>
                <a:latin typeface="Montserrat" pitchFamily="34" charset="0"/>
                <a:ea typeface="Montserrat" pitchFamily="34" charset="-122"/>
                <a:cs typeface="Montserrat" pitchFamily="34" charset="-120"/>
              </a:rPr>
              <a:t>Model zbyt prosty</a:t>
            </a:r>
            <a:endParaRPr lang="en-US" sz="1050" dirty="0"/>
          </a:p>
        </p:txBody>
      </p:sp>
      <p:pic>
        <p:nvPicPr>
          <p:cNvPr id="14"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6742" y="2794468"/>
            <a:ext cx="361337" cy="361336"/>
          </a:xfrm>
          <a:prstGeom prst="rect">
            <a:avLst/>
          </a:prstGeom>
        </p:spPr>
      </p:pic>
      <p:sp>
        <p:nvSpPr>
          <p:cNvPr id="15" name="Text 8"/>
          <p:cNvSpPr/>
          <p:nvPr/>
        </p:nvSpPr>
        <p:spPr>
          <a:xfrm>
            <a:off x="586978" y="7804309"/>
            <a:ext cx="2109788" cy="274201"/>
          </a:xfrm>
          <a:prstGeom prst="rect">
            <a:avLst/>
          </a:prstGeom>
          <a:noFill/>
          <a:ln/>
        </p:spPr>
        <p:txBody>
          <a:bodyPr wrap="none" lIns="0" tIns="0" rIns="0" bIns="0" rtlCol="0" anchor="t"/>
          <a:lstStyle/>
          <a:p>
            <a:pPr algn="l" indent="0" marL="0">
              <a:lnSpc>
                <a:spcPts val="2150"/>
              </a:lnSpc>
              <a:buNone/>
            </a:pPr>
            <a:r>
              <a:rPr lang="en-US" sz="1650" dirty="0">
                <a:solidFill>
                  <a:srgbClr val="532418"/>
                </a:solidFill>
                <a:latin typeface="Marcellus" pitchFamily="34" charset="0"/>
                <a:ea typeface="Marcellus" pitchFamily="34" charset="-122"/>
                <a:cs typeface="Marcellus" pitchFamily="34" charset="-120"/>
              </a:rPr>
              <a:t>Duży Bias</a:t>
            </a:r>
            <a:endParaRPr lang="en-US" sz="1650" dirty="0"/>
          </a:p>
        </p:txBody>
      </p:sp>
      <p:sp>
        <p:nvSpPr>
          <p:cNvPr id="16" name="Text 9"/>
          <p:cNvSpPr/>
          <p:nvPr/>
        </p:nvSpPr>
        <p:spPr>
          <a:xfrm>
            <a:off x="586978" y="8225195"/>
            <a:ext cx="6549271" cy="381476"/>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Model zbyt prosty, nie uchwytuje wzorców w danych. Ryzyko </a:t>
            </a:r>
            <a:pPr algn="l" indent="0" marL="0">
              <a:lnSpc>
                <a:spcPts val="1500"/>
              </a:lnSpc>
              <a:buNone/>
            </a:pPr>
            <a:r>
              <a:rPr lang="en-US" sz="1150" b="1" dirty="0">
                <a:solidFill>
                  <a:srgbClr val="67534F"/>
                </a:solidFill>
                <a:latin typeface="Montserrat" pitchFamily="34" charset="0"/>
                <a:ea typeface="Montserrat" pitchFamily="34" charset="-122"/>
                <a:cs typeface="Montserrat" pitchFamily="34" charset="-120"/>
              </a:rPr>
              <a:t>underfittingu</a:t>
            </a:r>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 – słabe wyniki nawet na danych treningowych.</a:t>
            </a:r>
            <a:endParaRPr lang="en-US" sz="1150" dirty="0"/>
          </a:p>
        </p:txBody>
      </p:sp>
      <p:sp>
        <p:nvSpPr>
          <p:cNvPr id="17" name="Text 10"/>
          <p:cNvSpPr/>
          <p:nvPr/>
        </p:nvSpPr>
        <p:spPr>
          <a:xfrm>
            <a:off x="7501771" y="7804309"/>
            <a:ext cx="2109788" cy="274201"/>
          </a:xfrm>
          <a:prstGeom prst="rect">
            <a:avLst/>
          </a:prstGeom>
          <a:noFill/>
          <a:ln/>
        </p:spPr>
        <p:txBody>
          <a:bodyPr wrap="none" lIns="0" tIns="0" rIns="0" bIns="0" rtlCol="0" anchor="t"/>
          <a:lstStyle/>
          <a:p>
            <a:pPr algn="l" indent="0" marL="0">
              <a:lnSpc>
                <a:spcPts val="2150"/>
              </a:lnSpc>
              <a:buNone/>
            </a:pPr>
            <a:r>
              <a:rPr lang="en-US" sz="1650" dirty="0">
                <a:solidFill>
                  <a:srgbClr val="532418"/>
                </a:solidFill>
                <a:latin typeface="Marcellus" pitchFamily="34" charset="0"/>
                <a:ea typeface="Marcellus" pitchFamily="34" charset="-122"/>
                <a:cs typeface="Marcellus" pitchFamily="34" charset="-120"/>
              </a:rPr>
              <a:t>Duża Wariancja</a:t>
            </a:r>
            <a:endParaRPr lang="en-US" sz="1650" dirty="0"/>
          </a:p>
        </p:txBody>
      </p:sp>
      <p:sp>
        <p:nvSpPr>
          <p:cNvPr id="18" name="Text 11"/>
          <p:cNvSpPr/>
          <p:nvPr/>
        </p:nvSpPr>
        <p:spPr>
          <a:xfrm>
            <a:off x="7501771" y="8225195"/>
            <a:ext cx="6549271" cy="381476"/>
          </a:xfrm>
          <a:prstGeom prst="rect">
            <a:avLst/>
          </a:prstGeom>
          <a:noFill/>
          <a:ln/>
        </p:spPr>
        <p:txBody>
          <a:bodyPr wrap="square" lIns="0" tIns="0" rIns="0" bIns="0" rtlCol="0" anchor="t"/>
          <a:lstStyle/>
          <a:p>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Model zbyt złożony, dopasowany do szumu. Ryzyko </a:t>
            </a:r>
            <a:pPr algn="l" indent="0" marL="0">
              <a:lnSpc>
                <a:spcPts val="1500"/>
              </a:lnSpc>
              <a:buNone/>
            </a:pPr>
            <a:r>
              <a:rPr lang="en-US" sz="1150" b="1" dirty="0">
                <a:solidFill>
                  <a:srgbClr val="67534F"/>
                </a:solidFill>
                <a:latin typeface="Montserrat" pitchFamily="34" charset="0"/>
                <a:ea typeface="Montserrat" pitchFamily="34" charset="-122"/>
                <a:cs typeface="Montserrat" pitchFamily="34" charset="-120"/>
              </a:rPr>
              <a:t>overfittingu</a:t>
            </a:r>
            <a:pPr algn="l" indent="0" marL="0">
              <a:lnSpc>
                <a:spcPts val="1500"/>
              </a:lnSpc>
              <a:buNone/>
            </a:pPr>
            <a:r>
              <a:rPr lang="en-US" sz="1150" dirty="0">
                <a:solidFill>
                  <a:srgbClr val="67534F"/>
                </a:solidFill>
                <a:latin typeface="Montserrat" pitchFamily="34" charset="0"/>
                <a:ea typeface="Montserrat" pitchFamily="34" charset="-122"/>
                <a:cs typeface="Montserrat" pitchFamily="34" charset="-120"/>
              </a:rPr>
              <a:t> – świetne wyniki na treningu, słabe na nowych danych.</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052876"/>
            <a:ext cx="701802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Od Biologii do Matematyki</a:t>
            </a:r>
            <a:endParaRPr lang="en-US" sz="4450" dirty="0"/>
          </a:p>
        </p:txBody>
      </p:sp>
      <p:sp>
        <p:nvSpPr>
          <p:cNvPr id="4" name="Text 1"/>
          <p:cNvSpPr/>
          <p:nvPr/>
        </p:nvSpPr>
        <p:spPr>
          <a:xfrm>
            <a:off x="793790" y="3290649"/>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Neuron Biologiczny</a:t>
            </a:r>
            <a:endParaRPr lang="en-US" sz="2650" dirty="0"/>
          </a:p>
        </p:txBody>
      </p:sp>
      <p:sp>
        <p:nvSpPr>
          <p:cNvPr id="5" name="Text 2"/>
          <p:cNvSpPr/>
          <p:nvPr/>
        </p:nvSpPr>
        <p:spPr>
          <a:xfrm>
            <a:off x="793790" y="3934063"/>
            <a:ext cx="3536156" cy="206406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Neuron biologiczny składa się z dendrytów odbierających sygnał, ciała komórkowego (soma) przetwarzającego informacje oraz aksonu przesyłającego impuls. Połączenia synaptyczne modulują siłę sygnału, umożliwiając mózgowi adaptację i uczenie się.</a:t>
            </a:r>
            <a:endParaRPr lang="en-US" sz="1550" dirty="0"/>
          </a:p>
        </p:txBody>
      </p:sp>
      <p:sp>
        <p:nvSpPr>
          <p:cNvPr id="6" name="Text 3"/>
          <p:cNvSpPr/>
          <p:nvPr/>
        </p:nvSpPr>
        <p:spPr>
          <a:xfrm>
            <a:off x="4821674" y="3290649"/>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Neuron Sztuczny</a:t>
            </a:r>
            <a:endParaRPr lang="en-US" sz="2650" dirty="0"/>
          </a:p>
        </p:txBody>
      </p:sp>
      <p:sp>
        <p:nvSpPr>
          <p:cNvPr id="7" name="Text 4"/>
          <p:cNvSpPr/>
          <p:nvPr/>
        </p:nvSpPr>
        <p:spPr>
          <a:xfrm>
            <a:off x="4821674" y="3934063"/>
            <a:ext cx="3536156" cy="1553170"/>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Sztuczny neuron modeluje biologiczny poprzez ważoną sumę wejść i funkcję aktywacji. Matematycznie: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z = w · x + b</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gdzie z to potencjał neuronu, w to wagi, x to wejścia, a b to bias.</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31148"/>
          </a:xfrm>
          <a:prstGeom prst="rect">
            <a:avLst/>
          </a:prstGeom>
        </p:spPr>
      </p:pic>
      <p:sp>
        <p:nvSpPr>
          <p:cNvPr id="3" name="Text 0"/>
          <p:cNvSpPr/>
          <p:nvPr/>
        </p:nvSpPr>
        <p:spPr>
          <a:xfrm>
            <a:off x="619839" y="426125"/>
            <a:ext cx="4455319" cy="579120"/>
          </a:xfrm>
          <a:prstGeom prst="rect">
            <a:avLst/>
          </a:prstGeom>
          <a:noFill/>
          <a:ln/>
        </p:spPr>
        <p:txBody>
          <a:bodyPr wrap="none" lIns="0" tIns="0" rIns="0" bIns="0" rtlCol="0" anchor="t"/>
          <a:lstStyle/>
          <a:p>
            <a:pPr algn="l" indent="0" marL="0">
              <a:lnSpc>
                <a:spcPts val="4550"/>
              </a:lnSpc>
              <a:buNone/>
            </a:pPr>
            <a:r>
              <a:rPr lang="en-US" sz="3500" dirty="0">
                <a:solidFill>
                  <a:srgbClr val="532418"/>
                </a:solidFill>
                <a:latin typeface="Marcellus" pitchFamily="34" charset="0"/>
                <a:ea typeface="Marcellus" pitchFamily="34" charset="-122"/>
                <a:cs typeface="Marcellus" pitchFamily="34" charset="-120"/>
              </a:rPr>
              <a:t>Techniki Regularyzacji</a:t>
            </a:r>
            <a:endParaRPr lang="en-US" sz="3500" dirty="0"/>
          </a:p>
        </p:txBody>
      </p:sp>
      <p:sp>
        <p:nvSpPr>
          <p:cNvPr id="4" name="Text 1"/>
          <p:cNvSpPr/>
          <p:nvPr/>
        </p:nvSpPr>
        <p:spPr>
          <a:xfrm>
            <a:off x="619839" y="1237655"/>
            <a:ext cx="7904321" cy="201454"/>
          </a:xfrm>
          <a:prstGeom prst="rect">
            <a:avLst/>
          </a:prstGeom>
          <a:noFill/>
          <a:ln/>
        </p:spPr>
        <p:txBody>
          <a:bodyPr wrap="none" lIns="0" tIns="0" rIns="0" bIns="0" rtlCol="0" anchor="t"/>
          <a:lstStyle/>
          <a:p>
            <a:pPr algn="l" indent="0" marL="0">
              <a:lnSpc>
                <a:spcPts val="1550"/>
              </a:lnSpc>
              <a:buNone/>
            </a:pPr>
            <a:r>
              <a:rPr lang="en-US" sz="1200" dirty="0">
                <a:solidFill>
                  <a:srgbClr val="67534F"/>
                </a:solidFill>
                <a:latin typeface="Montserrat" pitchFamily="34" charset="0"/>
                <a:ea typeface="Montserrat" pitchFamily="34" charset="-122"/>
                <a:cs typeface="Montserrat" pitchFamily="34" charset="-120"/>
              </a:rPr>
              <a:t>Metody zapobiegające przeuczeniu (overfitting) i poprawiające generalizację modelu.</a:t>
            </a:r>
            <a:endParaRPr lang="en-US" sz="1200" dirty="0"/>
          </a:p>
        </p:txBody>
      </p:sp>
      <p:sp>
        <p:nvSpPr>
          <p:cNvPr id="5" name="Shape 2"/>
          <p:cNvSpPr/>
          <p:nvPr/>
        </p:nvSpPr>
        <p:spPr>
          <a:xfrm>
            <a:off x="619839" y="1845826"/>
            <a:ext cx="7904321" cy="1148953"/>
          </a:xfrm>
          <a:prstGeom prst="roundRect">
            <a:avLst>
              <a:gd name="adj" fmla="val 9550"/>
            </a:avLst>
          </a:prstGeom>
          <a:solidFill>
            <a:srgbClr val="FFFFF4">
              <a:alpha val="95000"/>
            </a:srgbClr>
          </a:solidFill>
          <a:ln/>
        </p:spPr>
      </p:sp>
      <p:sp>
        <p:nvSpPr>
          <p:cNvPr id="6" name="Shape 3"/>
          <p:cNvSpPr/>
          <p:nvPr/>
        </p:nvSpPr>
        <p:spPr>
          <a:xfrm>
            <a:off x="619839" y="1822966"/>
            <a:ext cx="7904321" cy="91440"/>
          </a:xfrm>
          <a:prstGeom prst="roundRect">
            <a:avLst>
              <a:gd name="adj" fmla="val 71179"/>
            </a:avLst>
          </a:prstGeom>
          <a:solidFill>
            <a:srgbClr val="FF954F"/>
          </a:solidFill>
          <a:ln/>
        </p:spPr>
      </p:sp>
      <p:sp>
        <p:nvSpPr>
          <p:cNvPr id="7" name="Shape 4"/>
          <p:cNvSpPr/>
          <p:nvPr/>
        </p:nvSpPr>
        <p:spPr>
          <a:xfrm>
            <a:off x="4339590" y="1613416"/>
            <a:ext cx="464820" cy="464820"/>
          </a:xfrm>
          <a:prstGeom prst="roundRect">
            <a:avLst>
              <a:gd name="adj" fmla="val 196721"/>
            </a:avLst>
          </a:prstGeom>
          <a:solidFill>
            <a:srgbClr val="FF954F"/>
          </a:solidFill>
          <a:ln/>
        </p:spPr>
      </p:sp>
      <p:sp>
        <p:nvSpPr>
          <p:cNvPr id="8" name="Text 5"/>
          <p:cNvSpPr/>
          <p:nvPr/>
        </p:nvSpPr>
        <p:spPr>
          <a:xfrm>
            <a:off x="4479012" y="1724978"/>
            <a:ext cx="185857" cy="241697"/>
          </a:xfrm>
          <a:prstGeom prst="rect">
            <a:avLst/>
          </a:prstGeom>
          <a:noFill/>
          <a:ln/>
        </p:spPr>
        <p:txBody>
          <a:bodyPr wrap="none" lIns="0" tIns="0" rIns="0" bIns="0" rtlCol="0" anchor="t"/>
          <a:lstStyle/>
          <a:p>
            <a:pPr algn="l" indent="0" marL="0">
              <a:lnSpc>
                <a:spcPts val="1900"/>
              </a:lnSpc>
              <a:buNone/>
            </a:pPr>
            <a:r>
              <a:rPr lang="en-US" sz="1450" dirty="0">
                <a:solidFill>
                  <a:srgbClr val="000000"/>
                </a:solidFill>
                <a:latin typeface="Marcellus" pitchFamily="34" charset="0"/>
                <a:ea typeface="Marcellus" pitchFamily="34" charset="-122"/>
                <a:cs typeface="Marcellus" pitchFamily="34" charset="-120"/>
              </a:rPr>
              <a:t>1</a:t>
            </a:r>
            <a:endParaRPr lang="en-US" sz="1450" dirty="0"/>
          </a:p>
        </p:txBody>
      </p:sp>
      <p:sp>
        <p:nvSpPr>
          <p:cNvPr id="9" name="Text 6"/>
          <p:cNvSpPr/>
          <p:nvPr/>
        </p:nvSpPr>
        <p:spPr>
          <a:xfrm>
            <a:off x="797600" y="2233136"/>
            <a:ext cx="2227659" cy="289560"/>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arcellus" pitchFamily="34" charset="0"/>
                <a:ea typeface="Marcellus" pitchFamily="34" charset="-122"/>
                <a:cs typeface="Marcellus" pitchFamily="34" charset="-120"/>
              </a:rPr>
              <a:t>L1/L2 Regularization</a:t>
            </a:r>
            <a:endParaRPr lang="en-US" sz="1750" dirty="0"/>
          </a:p>
        </p:txBody>
      </p:sp>
      <p:sp>
        <p:nvSpPr>
          <p:cNvPr id="10" name="Text 7"/>
          <p:cNvSpPr/>
          <p:nvPr/>
        </p:nvSpPr>
        <p:spPr>
          <a:xfrm>
            <a:off x="797600" y="2615565"/>
            <a:ext cx="7548801" cy="201454"/>
          </a:xfrm>
          <a:prstGeom prst="rect">
            <a:avLst/>
          </a:prstGeom>
          <a:noFill/>
          <a:ln/>
        </p:spPr>
        <p:txBody>
          <a:bodyPr wrap="none" lIns="0" tIns="0" rIns="0" bIns="0" rtlCol="0" anchor="t"/>
          <a:lstStyle/>
          <a:p>
            <a:pPr algn="l" indent="0" marL="0">
              <a:lnSpc>
                <a:spcPts val="1550"/>
              </a:lnSpc>
              <a:buNone/>
            </a:pPr>
            <a:r>
              <a:rPr lang="en-US" sz="1200" dirty="0">
                <a:solidFill>
                  <a:srgbClr val="67534F"/>
                </a:solidFill>
                <a:latin typeface="Montserrat" pitchFamily="34" charset="0"/>
                <a:ea typeface="Montserrat" pitchFamily="34" charset="-122"/>
                <a:cs typeface="Montserrat" pitchFamily="34" charset="-120"/>
              </a:rPr>
              <a:t>Kary za duże wagi (ridge, lasso). "Wygładza" model, zmuszając go do prostszych rozwiązań.</a:t>
            </a:r>
            <a:endParaRPr lang="en-US" sz="1200" dirty="0"/>
          </a:p>
        </p:txBody>
      </p:sp>
      <p:sp>
        <p:nvSpPr>
          <p:cNvPr id="11" name="Shape 8"/>
          <p:cNvSpPr/>
          <p:nvPr/>
        </p:nvSpPr>
        <p:spPr>
          <a:xfrm>
            <a:off x="619839" y="3382089"/>
            <a:ext cx="7904321" cy="1350407"/>
          </a:xfrm>
          <a:prstGeom prst="roundRect">
            <a:avLst>
              <a:gd name="adj" fmla="val 8126"/>
            </a:avLst>
          </a:prstGeom>
          <a:solidFill>
            <a:srgbClr val="FFFFF4">
              <a:alpha val="95000"/>
            </a:srgbClr>
          </a:solidFill>
          <a:ln/>
        </p:spPr>
      </p:sp>
      <p:sp>
        <p:nvSpPr>
          <p:cNvPr id="12" name="Shape 9"/>
          <p:cNvSpPr/>
          <p:nvPr/>
        </p:nvSpPr>
        <p:spPr>
          <a:xfrm>
            <a:off x="619839" y="3359229"/>
            <a:ext cx="7904321" cy="91440"/>
          </a:xfrm>
          <a:prstGeom prst="roundRect">
            <a:avLst>
              <a:gd name="adj" fmla="val 71179"/>
            </a:avLst>
          </a:prstGeom>
          <a:solidFill>
            <a:srgbClr val="FF954F"/>
          </a:solidFill>
          <a:ln/>
        </p:spPr>
      </p:sp>
      <p:sp>
        <p:nvSpPr>
          <p:cNvPr id="13" name="Shape 10"/>
          <p:cNvSpPr/>
          <p:nvPr/>
        </p:nvSpPr>
        <p:spPr>
          <a:xfrm>
            <a:off x="4339590" y="3149679"/>
            <a:ext cx="464820" cy="464820"/>
          </a:xfrm>
          <a:prstGeom prst="roundRect">
            <a:avLst>
              <a:gd name="adj" fmla="val 196721"/>
            </a:avLst>
          </a:prstGeom>
          <a:solidFill>
            <a:srgbClr val="FF954F"/>
          </a:solidFill>
          <a:ln/>
        </p:spPr>
      </p:sp>
      <p:sp>
        <p:nvSpPr>
          <p:cNvPr id="14" name="Text 11"/>
          <p:cNvSpPr/>
          <p:nvPr/>
        </p:nvSpPr>
        <p:spPr>
          <a:xfrm>
            <a:off x="4479012" y="3261241"/>
            <a:ext cx="185857" cy="241697"/>
          </a:xfrm>
          <a:prstGeom prst="rect">
            <a:avLst/>
          </a:prstGeom>
          <a:noFill/>
          <a:ln/>
        </p:spPr>
        <p:txBody>
          <a:bodyPr wrap="none" lIns="0" tIns="0" rIns="0" bIns="0" rtlCol="0" anchor="t"/>
          <a:lstStyle/>
          <a:p>
            <a:pPr algn="l" indent="0" marL="0">
              <a:lnSpc>
                <a:spcPts val="1900"/>
              </a:lnSpc>
              <a:buNone/>
            </a:pPr>
            <a:r>
              <a:rPr lang="en-US" sz="1450" dirty="0">
                <a:solidFill>
                  <a:srgbClr val="000000"/>
                </a:solidFill>
                <a:latin typeface="Marcellus" pitchFamily="34" charset="0"/>
                <a:ea typeface="Marcellus" pitchFamily="34" charset="-122"/>
                <a:cs typeface="Marcellus" pitchFamily="34" charset="-120"/>
              </a:rPr>
              <a:t>2</a:t>
            </a:r>
            <a:endParaRPr lang="en-US" sz="1450" dirty="0"/>
          </a:p>
        </p:txBody>
      </p:sp>
      <p:sp>
        <p:nvSpPr>
          <p:cNvPr id="15" name="Text 12"/>
          <p:cNvSpPr/>
          <p:nvPr/>
        </p:nvSpPr>
        <p:spPr>
          <a:xfrm>
            <a:off x="797600" y="3769400"/>
            <a:ext cx="2227659" cy="289560"/>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arcellus" pitchFamily="34" charset="0"/>
                <a:ea typeface="Marcellus" pitchFamily="34" charset="-122"/>
                <a:cs typeface="Marcellus" pitchFamily="34" charset="-120"/>
              </a:rPr>
              <a:t>Dropout</a:t>
            </a:r>
            <a:endParaRPr lang="en-US" sz="1750" dirty="0"/>
          </a:p>
        </p:txBody>
      </p:sp>
      <p:sp>
        <p:nvSpPr>
          <p:cNvPr id="16" name="Text 13"/>
          <p:cNvSpPr/>
          <p:nvPr/>
        </p:nvSpPr>
        <p:spPr>
          <a:xfrm>
            <a:off x="797600" y="4151828"/>
            <a:ext cx="7548801" cy="402908"/>
          </a:xfrm>
          <a:prstGeom prst="rect">
            <a:avLst/>
          </a:prstGeom>
          <a:noFill/>
          <a:ln/>
        </p:spPr>
        <p:txBody>
          <a:bodyPr wrap="square" lIns="0" tIns="0" rIns="0" bIns="0" rtlCol="0" anchor="t"/>
          <a:lstStyle/>
          <a:p>
            <a:pPr algn="l" indent="0" marL="0">
              <a:lnSpc>
                <a:spcPts val="1550"/>
              </a:lnSpc>
              <a:buNone/>
            </a:pPr>
            <a:r>
              <a:rPr lang="en-US" sz="1200" dirty="0">
                <a:solidFill>
                  <a:srgbClr val="67534F"/>
                </a:solidFill>
                <a:latin typeface="Montserrat" pitchFamily="34" charset="0"/>
                <a:ea typeface="Montserrat" pitchFamily="34" charset="-122"/>
                <a:cs typeface="Montserrat" pitchFamily="34" charset="-120"/>
              </a:rPr>
              <a:t>Losowe wyłączanie części neuronów podczas treningu. Zmusza sieć do uczenia się redundantnych reprezentacji.</a:t>
            </a:r>
            <a:endParaRPr lang="en-US" sz="1200" dirty="0"/>
          </a:p>
        </p:txBody>
      </p:sp>
      <p:sp>
        <p:nvSpPr>
          <p:cNvPr id="17" name="Shape 14"/>
          <p:cNvSpPr/>
          <p:nvPr/>
        </p:nvSpPr>
        <p:spPr>
          <a:xfrm>
            <a:off x="619839" y="5119807"/>
            <a:ext cx="7904321" cy="1148953"/>
          </a:xfrm>
          <a:prstGeom prst="roundRect">
            <a:avLst>
              <a:gd name="adj" fmla="val 9550"/>
            </a:avLst>
          </a:prstGeom>
          <a:solidFill>
            <a:srgbClr val="FFFFF4">
              <a:alpha val="95000"/>
            </a:srgbClr>
          </a:solidFill>
          <a:ln/>
        </p:spPr>
      </p:sp>
      <p:sp>
        <p:nvSpPr>
          <p:cNvPr id="18" name="Shape 15"/>
          <p:cNvSpPr/>
          <p:nvPr/>
        </p:nvSpPr>
        <p:spPr>
          <a:xfrm>
            <a:off x="619839" y="5096947"/>
            <a:ext cx="7904321" cy="91440"/>
          </a:xfrm>
          <a:prstGeom prst="roundRect">
            <a:avLst>
              <a:gd name="adj" fmla="val 71179"/>
            </a:avLst>
          </a:prstGeom>
          <a:solidFill>
            <a:srgbClr val="FF954F"/>
          </a:solidFill>
          <a:ln/>
        </p:spPr>
      </p:sp>
      <p:sp>
        <p:nvSpPr>
          <p:cNvPr id="19" name="Shape 16"/>
          <p:cNvSpPr/>
          <p:nvPr/>
        </p:nvSpPr>
        <p:spPr>
          <a:xfrm>
            <a:off x="4339590" y="4887397"/>
            <a:ext cx="464820" cy="464820"/>
          </a:xfrm>
          <a:prstGeom prst="roundRect">
            <a:avLst>
              <a:gd name="adj" fmla="val 196721"/>
            </a:avLst>
          </a:prstGeom>
          <a:solidFill>
            <a:srgbClr val="FF954F"/>
          </a:solidFill>
          <a:ln/>
        </p:spPr>
      </p:sp>
      <p:sp>
        <p:nvSpPr>
          <p:cNvPr id="20" name="Text 17"/>
          <p:cNvSpPr/>
          <p:nvPr/>
        </p:nvSpPr>
        <p:spPr>
          <a:xfrm>
            <a:off x="4479012" y="4998958"/>
            <a:ext cx="185857" cy="241697"/>
          </a:xfrm>
          <a:prstGeom prst="rect">
            <a:avLst/>
          </a:prstGeom>
          <a:noFill/>
          <a:ln/>
        </p:spPr>
        <p:txBody>
          <a:bodyPr wrap="none" lIns="0" tIns="0" rIns="0" bIns="0" rtlCol="0" anchor="t"/>
          <a:lstStyle/>
          <a:p>
            <a:pPr algn="l" indent="0" marL="0">
              <a:lnSpc>
                <a:spcPts val="1900"/>
              </a:lnSpc>
              <a:buNone/>
            </a:pPr>
            <a:r>
              <a:rPr lang="en-US" sz="1450" dirty="0">
                <a:solidFill>
                  <a:srgbClr val="000000"/>
                </a:solidFill>
                <a:latin typeface="Marcellus" pitchFamily="34" charset="0"/>
                <a:ea typeface="Marcellus" pitchFamily="34" charset="-122"/>
                <a:cs typeface="Marcellus" pitchFamily="34" charset="-120"/>
              </a:rPr>
              <a:t>3</a:t>
            </a:r>
            <a:endParaRPr lang="en-US" sz="1450" dirty="0"/>
          </a:p>
        </p:txBody>
      </p:sp>
      <p:sp>
        <p:nvSpPr>
          <p:cNvPr id="21" name="Text 18"/>
          <p:cNvSpPr/>
          <p:nvPr/>
        </p:nvSpPr>
        <p:spPr>
          <a:xfrm>
            <a:off x="797600" y="5507117"/>
            <a:ext cx="2227659" cy="289560"/>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arcellus" pitchFamily="34" charset="0"/>
                <a:ea typeface="Marcellus" pitchFamily="34" charset="-122"/>
                <a:cs typeface="Marcellus" pitchFamily="34" charset="-120"/>
              </a:rPr>
              <a:t>Early Stopping</a:t>
            </a:r>
            <a:endParaRPr lang="en-US" sz="1750" dirty="0"/>
          </a:p>
        </p:txBody>
      </p:sp>
      <p:sp>
        <p:nvSpPr>
          <p:cNvPr id="22" name="Text 19"/>
          <p:cNvSpPr/>
          <p:nvPr/>
        </p:nvSpPr>
        <p:spPr>
          <a:xfrm>
            <a:off x="797600" y="5889546"/>
            <a:ext cx="7548801" cy="201454"/>
          </a:xfrm>
          <a:prstGeom prst="rect">
            <a:avLst/>
          </a:prstGeom>
          <a:noFill/>
          <a:ln/>
        </p:spPr>
        <p:txBody>
          <a:bodyPr wrap="none" lIns="0" tIns="0" rIns="0" bIns="0" rtlCol="0" anchor="t"/>
          <a:lstStyle/>
          <a:p>
            <a:pPr algn="l" indent="0" marL="0">
              <a:lnSpc>
                <a:spcPts val="1550"/>
              </a:lnSpc>
              <a:buNone/>
            </a:pPr>
            <a:r>
              <a:rPr lang="en-US" sz="1200" dirty="0">
                <a:solidFill>
                  <a:srgbClr val="67534F"/>
                </a:solidFill>
                <a:latin typeface="Montserrat" pitchFamily="34" charset="0"/>
                <a:ea typeface="Montserrat" pitchFamily="34" charset="-122"/>
                <a:cs typeface="Montserrat" pitchFamily="34" charset="-120"/>
              </a:rPr>
              <a:t>Zatrzymanie treningu, gdy dokładność na zbiorze walidacyjnym przestaje się poprawiać.</a:t>
            </a:r>
            <a:endParaRPr lang="en-US" sz="1200" dirty="0"/>
          </a:p>
        </p:txBody>
      </p:sp>
      <p:sp>
        <p:nvSpPr>
          <p:cNvPr id="23" name="Shape 20"/>
          <p:cNvSpPr/>
          <p:nvPr/>
        </p:nvSpPr>
        <p:spPr>
          <a:xfrm>
            <a:off x="619839" y="6656070"/>
            <a:ext cx="7904321" cy="1148953"/>
          </a:xfrm>
          <a:prstGeom prst="roundRect">
            <a:avLst>
              <a:gd name="adj" fmla="val 9550"/>
            </a:avLst>
          </a:prstGeom>
          <a:solidFill>
            <a:srgbClr val="FFFFF4">
              <a:alpha val="95000"/>
            </a:srgbClr>
          </a:solidFill>
          <a:ln/>
        </p:spPr>
      </p:sp>
      <p:sp>
        <p:nvSpPr>
          <p:cNvPr id="24" name="Shape 21"/>
          <p:cNvSpPr/>
          <p:nvPr/>
        </p:nvSpPr>
        <p:spPr>
          <a:xfrm>
            <a:off x="619839" y="6633210"/>
            <a:ext cx="7904321" cy="91440"/>
          </a:xfrm>
          <a:prstGeom prst="roundRect">
            <a:avLst>
              <a:gd name="adj" fmla="val 71179"/>
            </a:avLst>
          </a:prstGeom>
          <a:solidFill>
            <a:srgbClr val="FF954F"/>
          </a:solidFill>
          <a:ln/>
        </p:spPr>
      </p:sp>
      <p:sp>
        <p:nvSpPr>
          <p:cNvPr id="25" name="Shape 22"/>
          <p:cNvSpPr/>
          <p:nvPr/>
        </p:nvSpPr>
        <p:spPr>
          <a:xfrm>
            <a:off x="4339590" y="6423660"/>
            <a:ext cx="464820" cy="464820"/>
          </a:xfrm>
          <a:prstGeom prst="roundRect">
            <a:avLst>
              <a:gd name="adj" fmla="val 196721"/>
            </a:avLst>
          </a:prstGeom>
          <a:solidFill>
            <a:srgbClr val="FF954F"/>
          </a:solidFill>
          <a:ln/>
        </p:spPr>
      </p:sp>
      <p:sp>
        <p:nvSpPr>
          <p:cNvPr id="26" name="Text 23"/>
          <p:cNvSpPr/>
          <p:nvPr/>
        </p:nvSpPr>
        <p:spPr>
          <a:xfrm>
            <a:off x="4479012" y="6535222"/>
            <a:ext cx="185857" cy="241697"/>
          </a:xfrm>
          <a:prstGeom prst="rect">
            <a:avLst/>
          </a:prstGeom>
          <a:noFill/>
          <a:ln/>
        </p:spPr>
        <p:txBody>
          <a:bodyPr wrap="none" lIns="0" tIns="0" rIns="0" bIns="0" rtlCol="0" anchor="t"/>
          <a:lstStyle/>
          <a:p>
            <a:pPr algn="l" indent="0" marL="0">
              <a:lnSpc>
                <a:spcPts val="1900"/>
              </a:lnSpc>
              <a:buNone/>
            </a:pPr>
            <a:r>
              <a:rPr lang="en-US" sz="1450" dirty="0">
                <a:solidFill>
                  <a:srgbClr val="000000"/>
                </a:solidFill>
                <a:latin typeface="Marcellus" pitchFamily="34" charset="0"/>
                <a:ea typeface="Marcellus" pitchFamily="34" charset="-122"/>
                <a:cs typeface="Marcellus" pitchFamily="34" charset="-120"/>
              </a:rPr>
              <a:t>4</a:t>
            </a:r>
            <a:endParaRPr lang="en-US" sz="1450" dirty="0"/>
          </a:p>
        </p:txBody>
      </p:sp>
      <p:sp>
        <p:nvSpPr>
          <p:cNvPr id="27" name="Text 24"/>
          <p:cNvSpPr/>
          <p:nvPr/>
        </p:nvSpPr>
        <p:spPr>
          <a:xfrm>
            <a:off x="797600" y="7043380"/>
            <a:ext cx="2227659" cy="289560"/>
          </a:xfrm>
          <a:prstGeom prst="rect">
            <a:avLst/>
          </a:prstGeom>
          <a:noFill/>
          <a:ln/>
        </p:spPr>
        <p:txBody>
          <a:bodyPr wrap="none" lIns="0" tIns="0" rIns="0" bIns="0" rtlCol="0" anchor="t"/>
          <a:lstStyle/>
          <a:p>
            <a:pPr algn="l" indent="0" marL="0">
              <a:lnSpc>
                <a:spcPts val="2250"/>
              </a:lnSpc>
              <a:buNone/>
            </a:pPr>
            <a:r>
              <a:rPr lang="en-US" sz="1750" dirty="0">
                <a:solidFill>
                  <a:srgbClr val="67534F"/>
                </a:solidFill>
                <a:latin typeface="Marcellus" pitchFamily="34" charset="0"/>
                <a:ea typeface="Marcellus" pitchFamily="34" charset="-122"/>
                <a:cs typeface="Marcellus" pitchFamily="34" charset="-120"/>
              </a:rPr>
              <a:t>Data Augmentation</a:t>
            </a:r>
            <a:endParaRPr lang="en-US" sz="1750" dirty="0"/>
          </a:p>
        </p:txBody>
      </p:sp>
      <p:sp>
        <p:nvSpPr>
          <p:cNvPr id="28" name="Text 25"/>
          <p:cNvSpPr/>
          <p:nvPr/>
        </p:nvSpPr>
        <p:spPr>
          <a:xfrm>
            <a:off x="797600" y="7425809"/>
            <a:ext cx="7548801" cy="201454"/>
          </a:xfrm>
          <a:prstGeom prst="rect">
            <a:avLst/>
          </a:prstGeom>
          <a:noFill/>
          <a:ln/>
        </p:spPr>
        <p:txBody>
          <a:bodyPr wrap="none" lIns="0" tIns="0" rIns="0" bIns="0" rtlCol="0" anchor="t"/>
          <a:lstStyle/>
          <a:p>
            <a:pPr algn="l" indent="0" marL="0">
              <a:lnSpc>
                <a:spcPts val="1550"/>
              </a:lnSpc>
              <a:buNone/>
            </a:pPr>
            <a:r>
              <a:rPr lang="en-US" sz="1200" dirty="0">
                <a:solidFill>
                  <a:srgbClr val="67534F"/>
                </a:solidFill>
                <a:latin typeface="Montserrat" pitchFamily="34" charset="0"/>
                <a:ea typeface="Montserrat" pitchFamily="34" charset="-122"/>
                <a:cs typeface="Montserrat" pitchFamily="34" charset="-120"/>
              </a:rPr>
              <a:t>Sztuczne zwiększanie zbioru danych przez transformacje (obroty, przesunięcia, szum).</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1544479"/>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Podział Danych</a:t>
            </a:r>
            <a:endParaRPr lang="en-US" sz="4450" dirty="0"/>
          </a:p>
        </p:txBody>
      </p:sp>
      <p:sp>
        <p:nvSpPr>
          <p:cNvPr id="3" name="Text 1"/>
          <p:cNvSpPr/>
          <p:nvPr/>
        </p:nvSpPr>
        <p:spPr>
          <a:xfrm>
            <a:off x="793790" y="2683073"/>
            <a:ext cx="13042821"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Prawidłowy podział danych jest kluczowy dla rzetelnej oceny modelu i uniknięcia przeuczenia.</a:t>
            </a:r>
            <a:endParaRPr lang="en-US" sz="1550" dirty="0"/>
          </a:p>
        </p:txBody>
      </p:sp>
      <p:sp>
        <p:nvSpPr>
          <p:cNvPr id="4" name="Shape 2"/>
          <p:cNvSpPr/>
          <p:nvPr/>
        </p:nvSpPr>
        <p:spPr>
          <a:xfrm>
            <a:off x="793790" y="3164324"/>
            <a:ext cx="4215289" cy="595313"/>
          </a:xfrm>
          <a:prstGeom prst="roundRect">
            <a:avLst>
              <a:gd name="adj" fmla="val 480089"/>
            </a:avLst>
          </a:prstGeom>
          <a:solidFill>
            <a:srgbClr val="FFFFF4"/>
          </a:solidFill>
          <a:ln w="22860">
            <a:solidFill>
              <a:srgbClr val="FFE0CC"/>
            </a:solidFill>
            <a:prstDash val="solid"/>
          </a:ln>
        </p:spPr>
      </p:sp>
      <p:sp>
        <p:nvSpPr>
          <p:cNvPr id="5" name="Text 3"/>
          <p:cNvSpPr/>
          <p:nvPr/>
        </p:nvSpPr>
        <p:spPr>
          <a:xfrm>
            <a:off x="2752606" y="3268504"/>
            <a:ext cx="297656" cy="386953"/>
          </a:xfrm>
          <a:prstGeom prst="rect">
            <a:avLst/>
          </a:prstGeom>
          <a:noFill/>
          <a:ln/>
        </p:spPr>
        <p:txBody>
          <a:bodyPr wrap="none" lIns="0" tIns="0" rIns="0" bIns="0" rtlCol="0" anchor="t"/>
          <a:lstStyle/>
          <a:p>
            <a:pPr algn="l" indent="0" marL="0">
              <a:lnSpc>
                <a:spcPts val="2300"/>
              </a:lnSpc>
              <a:buNone/>
            </a:pPr>
            <a:r>
              <a:rPr lang="en-US" sz="2300" dirty="0">
                <a:solidFill>
                  <a:srgbClr val="67534F"/>
                </a:solidFill>
                <a:latin typeface="Marcellus" pitchFamily="34" charset="0"/>
                <a:ea typeface="Marcellus" pitchFamily="34" charset="-122"/>
                <a:cs typeface="Marcellus" pitchFamily="34" charset="-120"/>
              </a:rPr>
              <a:t>1</a:t>
            </a:r>
            <a:endParaRPr lang="en-US" sz="2300" dirty="0"/>
          </a:p>
        </p:txBody>
      </p:sp>
      <p:sp>
        <p:nvSpPr>
          <p:cNvPr id="6" name="Text 4"/>
          <p:cNvSpPr/>
          <p:nvPr/>
        </p:nvSpPr>
        <p:spPr>
          <a:xfrm>
            <a:off x="992148" y="395799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Zbiór Treningowy</a:t>
            </a:r>
            <a:endParaRPr lang="en-US" sz="2200" dirty="0"/>
          </a:p>
        </p:txBody>
      </p:sp>
      <p:sp>
        <p:nvSpPr>
          <p:cNvPr id="7" name="Text 5"/>
          <p:cNvSpPr/>
          <p:nvPr/>
        </p:nvSpPr>
        <p:spPr>
          <a:xfrm>
            <a:off x="992148" y="4447818"/>
            <a:ext cx="3818573"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60-80% danych. Model uczy się na tych przykładach, dostosowując wagi.</a:t>
            </a:r>
            <a:endParaRPr lang="en-US" sz="1550" dirty="0"/>
          </a:p>
        </p:txBody>
      </p:sp>
      <p:sp>
        <p:nvSpPr>
          <p:cNvPr id="8" name="Shape 6"/>
          <p:cNvSpPr/>
          <p:nvPr/>
        </p:nvSpPr>
        <p:spPr>
          <a:xfrm>
            <a:off x="5207437" y="3164324"/>
            <a:ext cx="4215408" cy="595313"/>
          </a:xfrm>
          <a:prstGeom prst="roundRect">
            <a:avLst>
              <a:gd name="adj" fmla="val 480089"/>
            </a:avLst>
          </a:prstGeom>
          <a:solidFill>
            <a:srgbClr val="FFFFF4"/>
          </a:solidFill>
          <a:ln w="22860">
            <a:solidFill>
              <a:srgbClr val="FFE0CC"/>
            </a:solidFill>
            <a:prstDash val="solid"/>
          </a:ln>
        </p:spPr>
      </p:sp>
      <p:sp>
        <p:nvSpPr>
          <p:cNvPr id="9" name="Text 7"/>
          <p:cNvSpPr/>
          <p:nvPr/>
        </p:nvSpPr>
        <p:spPr>
          <a:xfrm>
            <a:off x="7166253" y="3268504"/>
            <a:ext cx="297656" cy="386953"/>
          </a:xfrm>
          <a:prstGeom prst="rect">
            <a:avLst/>
          </a:prstGeom>
          <a:noFill/>
          <a:ln/>
        </p:spPr>
        <p:txBody>
          <a:bodyPr wrap="none" lIns="0" tIns="0" rIns="0" bIns="0" rtlCol="0" anchor="t"/>
          <a:lstStyle/>
          <a:p>
            <a:pPr algn="l" indent="0" marL="0">
              <a:lnSpc>
                <a:spcPts val="2300"/>
              </a:lnSpc>
              <a:buNone/>
            </a:pPr>
            <a:r>
              <a:rPr lang="en-US" sz="2300" dirty="0">
                <a:solidFill>
                  <a:srgbClr val="67534F"/>
                </a:solidFill>
                <a:latin typeface="Marcellus" pitchFamily="34" charset="0"/>
                <a:ea typeface="Marcellus" pitchFamily="34" charset="-122"/>
                <a:cs typeface="Marcellus" pitchFamily="34" charset="-120"/>
              </a:rPr>
              <a:t>2</a:t>
            </a:r>
            <a:endParaRPr lang="en-US" sz="2300" dirty="0"/>
          </a:p>
        </p:txBody>
      </p:sp>
      <p:sp>
        <p:nvSpPr>
          <p:cNvPr id="10" name="Text 8"/>
          <p:cNvSpPr/>
          <p:nvPr/>
        </p:nvSpPr>
        <p:spPr>
          <a:xfrm>
            <a:off x="5405795" y="395799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Zbiór Walidacyjny</a:t>
            </a:r>
            <a:endParaRPr lang="en-US" sz="2200" dirty="0"/>
          </a:p>
        </p:txBody>
      </p:sp>
      <p:sp>
        <p:nvSpPr>
          <p:cNvPr id="11" name="Text 9"/>
          <p:cNvSpPr/>
          <p:nvPr/>
        </p:nvSpPr>
        <p:spPr>
          <a:xfrm>
            <a:off x="5405795" y="4447818"/>
            <a:ext cx="3818692"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10-20% danych. Służy do strojenia hiperparametrów i kontroli przeuczenia podczas treningu.</a:t>
            </a:r>
            <a:endParaRPr lang="en-US" sz="1550" dirty="0"/>
          </a:p>
        </p:txBody>
      </p:sp>
      <p:sp>
        <p:nvSpPr>
          <p:cNvPr id="12" name="Shape 10"/>
          <p:cNvSpPr/>
          <p:nvPr/>
        </p:nvSpPr>
        <p:spPr>
          <a:xfrm>
            <a:off x="9621203" y="3164324"/>
            <a:ext cx="4215289" cy="595313"/>
          </a:xfrm>
          <a:prstGeom prst="roundRect">
            <a:avLst>
              <a:gd name="adj" fmla="val 480089"/>
            </a:avLst>
          </a:prstGeom>
          <a:solidFill>
            <a:srgbClr val="FFFFF4"/>
          </a:solidFill>
          <a:ln w="22860">
            <a:solidFill>
              <a:srgbClr val="FFE0CC"/>
            </a:solidFill>
            <a:prstDash val="solid"/>
          </a:ln>
        </p:spPr>
      </p:sp>
      <p:sp>
        <p:nvSpPr>
          <p:cNvPr id="13" name="Text 11"/>
          <p:cNvSpPr/>
          <p:nvPr/>
        </p:nvSpPr>
        <p:spPr>
          <a:xfrm>
            <a:off x="11580019" y="3268504"/>
            <a:ext cx="297656" cy="386953"/>
          </a:xfrm>
          <a:prstGeom prst="rect">
            <a:avLst/>
          </a:prstGeom>
          <a:noFill/>
          <a:ln/>
        </p:spPr>
        <p:txBody>
          <a:bodyPr wrap="none" lIns="0" tIns="0" rIns="0" bIns="0" rtlCol="0" anchor="t"/>
          <a:lstStyle/>
          <a:p>
            <a:pPr algn="l" indent="0" marL="0">
              <a:lnSpc>
                <a:spcPts val="2300"/>
              </a:lnSpc>
              <a:buNone/>
            </a:pPr>
            <a:r>
              <a:rPr lang="en-US" sz="2300" dirty="0">
                <a:solidFill>
                  <a:srgbClr val="67534F"/>
                </a:solidFill>
                <a:latin typeface="Marcellus" pitchFamily="34" charset="0"/>
                <a:ea typeface="Marcellus" pitchFamily="34" charset="-122"/>
                <a:cs typeface="Marcellus" pitchFamily="34" charset="-120"/>
              </a:rPr>
              <a:t>3</a:t>
            </a:r>
            <a:endParaRPr lang="en-US" sz="2300" dirty="0"/>
          </a:p>
        </p:txBody>
      </p:sp>
      <p:sp>
        <p:nvSpPr>
          <p:cNvPr id="14" name="Text 12"/>
          <p:cNvSpPr/>
          <p:nvPr/>
        </p:nvSpPr>
        <p:spPr>
          <a:xfrm>
            <a:off x="9819561" y="395799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Zbiór Testowy</a:t>
            </a:r>
            <a:endParaRPr lang="en-US" sz="2200" dirty="0"/>
          </a:p>
        </p:txBody>
      </p:sp>
      <p:sp>
        <p:nvSpPr>
          <p:cNvPr id="15" name="Text 13"/>
          <p:cNvSpPr/>
          <p:nvPr/>
        </p:nvSpPr>
        <p:spPr>
          <a:xfrm>
            <a:off x="9819561" y="4447818"/>
            <a:ext cx="3818573"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10-20% danych. Ostateczna ocena jakości modelu na danych, których nigdy nie widział.</a:t>
            </a:r>
            <a:endParaRPr lang="en-US" sz="1550" dirty="0"/>
          </a:p>
        </p:txBody>
      </p:sp>
      <p:sp>
        <p:nvSpPr>
          <p:cNvPr id="16" name="Shape 14"/>
          <p:cNvSpPr/>
          <p:nvPr/>
        </p:nvSpPr>
        <p:spPr>
          <a:xfrm>
            <a:off x="793790" y="5643443"/>
            <a:ext cx="13042821" cy="1041678"/>
          </a:xfrm>
          <a:prstGeom prst="roundRect">
            <a:avLst>
              <a:gd name="adj" fmla="val 8002"/>
            </a:avLst>
          </a:prstGeom>
          <a:solidFill>
            <a:srgbClr val="FFD1B3"/>
          </a:solidFill>
          <a:ln/>
        </p:spPr>
      </p:sp>
      <p:pic>
        <p:nvPicPr>
          <p:cNvPr id="17" name="Image 0" descr="preencoded.png">    </p:cNvPr>
          <p:cNvPicPr>
            <a:picLocks noChangeAspect="1"/>
          </p:cNvPicPr>
          <p:nvPr/>
        </p:nvPicPr>
        <p:blipFill>
          <a:blip r:embed="rId1"/>
          <a:stretch>
            <a:fillRect/>
          </a:stretch>
        </p:blipFill>
        <p:spPr>
          <a:xfrm>
            <a:off x="992148" y="5908238"/>
            <a:ext cx="248007" cy="198358"/>
          </a:xfrm>
          <a:prstGeom prst="rect">
            <a:avLst/>
          </a:prstGeom>
        </p:spPr>
      </p:pic>
      <p:sp>
        <p:nvSpPr>
          <p:cNvPr id="18" name="Text 15"/>
          <p:cNvSpPr/>
          <p:nvPr/>
        </p:nvSpPr>
        <p:spPr>
          <a:xfrm>
            <a:off x="1438513" y="5891332"/>
            <a:ext cx="12199739" cy="516017"/>
          </a:xfrm>
          <a:prstGeom prst="rect">
            <a:avLst/>
          </a:prstGeom>
          <a:noFill/>
          <a:ln/>
        </p:spPr>
        <p:txBody>
          <a:bodyPr wrap="square" lIns="0" tIns="0" rIns="0" bIns="0" rtlCol="0" anchor="t"/>
          <a:lstStyle/>
          <a:p>
            <a:pPr algn="l" indent="0" marL="0">
              <a:lnSpc>
                <a:spcPts val="2000"/>
              </a:lnSpc>
              <a:buNone/>
            </a:pPr>
            <a:r>
              <a:rPr lang="en-US" sz="1550" b="1" dirty="0">
                <a:solidFill>
                  <a:srgbClr val="000000"/>
                </a:solidFill>
                <a:latin typeface="Montserrat" pitchFamily="34" charset="0"/>
                <a:ea typeface="Montserrat" pitchFamily="34" charset="-122"/>
                <a:cs typeface="Montserrat" pitchFamily="34" charset="-120"/>
              </a:rPr>
              <a:t>Ważne:</a:t>
            </a:r>
            <a:pPr algn="l" indent="0" marL="0">
              <a:lnSpc>
                <a:spcPts val="2000"/>
              </a:lnSpc>
              <a:buNone/>
            </a:pPr>
            <a:r>
              <a:rPr lang="en-US" sz="1550" dirty="0">
                <a:solidFill>
                  <a:srgbClr val="000000"/>
                </a:solidFill>
                <a:latin typeface="Montserrat" pitchFamily="34" charset="0"/>
                <a:ea typeface="Montserrat" pitchFamily="34" charset="-122"/>
                <a:cs typeface="Montserrat" pitchFamily="34" charset="-120"/>
              </a:rPr>
              <a:t> Zbiór testowy używamy tylko raz, na samym końcu! Wielokrotne testowanie prowadzi do "wycieku informacji" i zawyżonych wyników.</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834515"/>
            <a:ext cx="570607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Batch i Epoch</a:t>
            </a:r>
            <a:endParaRPr lang="en-US" sz="4450" dirty="0"/>
          </a:p>
        </p:txBody>
      </p:sp>
      <p:sp>
        <p:nvSpPr>
          <p:cNvPr id="4" name="Text 1"/>
          <p:cNvSpPr/>
          <p:nvPr/>
        </p:nvSpPr>
        <p:spPr>
          <a:xfrm>
            <a:off x="793790" y="3072289"/>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Batch</a:t>
            </a:r>
            <a:endParaRPr lang="en-US" sz="2650" dirty="0"/>
          </a:p>
        </p:txBody>
      </p:sp>
      <p:sp>
        <p:nvSpPr>
          <p:cNvPr id="5" name="Text 2"/>
          <p:cNvSpPr/>
          <p:nvPr/>
        </p:nvSpPr>
        <p:spPr>
          <a:xfrm>
            <a:off x="793790" y="3715703"/>
            <a:ext cx="3536156" cy="1290042"/>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Porcja danych uczących, na której wykonywana jest jedna aktualizacja wag. Najczęściej stosuje się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mini-batch</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(np. 32, 64 przykłady).</a:t>
            </a:r>
            <a:endParaRPr lang="en-US" sz="1550" dirty="0"/>
          </a:p>
        </p:txBody>
      </p:sp>
      <p:sp>
        <p:nvSpPr>
          <p:cNvPr id="6" name="Text 3"/>
          <p:cNvSpPr/>
          <p:nvPr/>
        </p:nvSpPr>
        <p:spPr>
          <a:xfrm>
            <a:off x="793790" y="5184338"/>
            <a:ext cx="3536156" cy="1032034"/>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Dzięki batchom uczenie jest bardziej wydajne i stabilne numerycznie niż aktualizacja po każdym przykładzie.</a:t>
            </a:r>
            <a:endParaRPr lang="en-US" sz="1550" dirty="0"/>
          </a:p>
        </p:txBody>
      </p:sp>
      <p:sp>
        <p:nvSpPr>
          <p:cNvPr id="7" name="Text 4"/>
          <p:cNvSpPr/>
          <p:nvPr/>
        </p:nvSpPr>
        <p:spPr>
          <a:xfrm>
            <a:off x="4821674" y="3072289"/>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Epoch</a:t>
            </a:r>
            <a:endParaRPr lang="en-US" sz="2650" dirty="0"/>
          </a:p>
        </p:txBody>
      </p:sp>
      <p:sp>
        <p:nvSpPr>
          <p:cNvPr id="8" name="Text 5"/>
          <p:cNvSpPr/>
          <p:nvPr/>
        </p:nvSpPr>
        <p:spPr>
          <a:xfrm>
            <a:off x="4821674" y="3715703"/>
            <a:ext cx="3536156" cy="1032034"/>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Jedno pełne przejście przez cały zbiór danych treningowych. Jeśli mamy 1000 przykładów i batch size 100, to jedna epoka = 10 aktualizacji.</a:t>
            </a:r>
            <a:endParaRPr lang="en-US" sz="1550" dirty="0"/>
          </a:p>
        </p:txBody>
      </p:sp>
      <p:sp>
        <p:nvSpPr>
          <p:cNvPr id="9" name="Text 6"/>
          <p:cNvSpPr/>
          <p:nvPr/>
        </p:nvSpPr>
        <p:spPr>
          <a:xfrm>
            <a:off x="4821674" y="4926330"/>
            <a:ext cx="3536156"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Uczenie trwa zwykle wiele epok, aż model osiągnie satysfakcjonującą jakość.</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90807"/>
            <a:ext cx="8047911"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Anatomia Sztucznego Neuronu</a:t>
            </a:r>
            <a:endParaRPr lang="en-US" sz="4450" dirty="0"/>
          </a:p>
        </p:txBody>
      </p:sp>
      <p:sp>
        <p:nvSpPr>
          <p:cNvPr id="3" name="Text 1"/>
          <p:cNvSpPr/>
          <p:nvPr/>
        </p:nvSpPr>
        <p:spPr>
          <a:xfrm>
            <a:off x="793790" y="2829401"/>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01</a:t>
            </a:r>
            <a:endParaRPr lang="en-US" sz="1550" dirty="0"/>
          </a:p>
        </p:txBody>
      </p:sp>
      <p:sp>
        <p:nvSpPr>
          <p:cNvPr id="4" name="Shape 2"/>
          <p:cNvSpPr/>
          <p:nvPr/>
        </p:nvSpPr>
        <p:spPr>
          <a:xfrm>
            <a:off x="793790" y="3153728"/>
            <a:ext cx="4215289" cy="22860"/>
          </a:xfrm>
          <a:prstGeom prst="rect">
            <a:avLst/>
          </a:prstGeom>
          <a:solidFill>
            <a:srgbClr val="FF954F"/>
          </a:solidFill>
          <a:ln/>
        </p:spPr>
      </p:sp>
      <p:sp>
        <p:nvSpPr>
          <p:cNvPr id="5" name="Text 3"/>
          <p:cNvSpPr/>
          <p:nvPr/>
        </p:nvSpPr>
        <p:spPr>
          <a:xfrm>
            <a:off x="793790" y="329862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Wejścia (x)</a:t>
            </a:r>
            <a:endParaRPr lang="en-US" sz="2200" dirty="0"/>
          </a:p>
        </p:txBody>
      </p:sp>
      <p:sp>
        <p:nvSpPr>
          <p:cNvPr id="6" name="Text 4"/>
          <p:cNvSpPr/>
          <p:nvPr/>
        </p:nvSpPr>
        <p:spPr>
          <a:xfrm>
            <a:off x="793790" y="3788450"/>
            <a:ext cx="4215289"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Wektor cech wchodzących do neuronu, np. piksele obrazu lub dane tabelaryczne jak wiek, dochód, lokalizacja.</a:t>
            </a:r>
            <a:endParaRPr lang="en-US" sz="1550" dirty="0"/>
          </a:p>
        </p:txBody>
      </p:sp>
      <p:sp>
        <p:nvSpPr>
          <p:cNvPr id="7" name="Text 5"/>
          <p:cNvSpPr/>
          <p:nvPr/>
        </p:nvSpPr>
        <p:spPr>
          <a:xfrm>
            <a:off x="5207437" y="2829401"/>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02</a:t>
            </a:r>
            <a:endParaRPr lang="en-US" sz="1550" dirty="0"/>
          </a:p>
        </p:txBody>
      </p:sp>
      <p:sp>
        <p:nvSpPr>
          <p:cNvPr id="8" name="Shape 6"/>
          <p:cNvSpPr/>
          <p:nvPr/>
        </p:nvSpPr>
        <p:spPr>
          <a:xfrm>
            <a:off x="5207437" y="3153728"/>
            <a:ext cx="4215408" cy="22860"/>
          </a:xfrm>
          <a:prstGeom prst="rect">
            <a:avLst/>
          </a:prstGeom>
          <a:solidFill>
            <a:srgbClr val="FF954F"/>
          </a:solidFill>
          <a:ln/>
        </p:spPr>
      </p:sp>
      <p:sp>
        <p:nvSpPr>
          <p:cNvPr id="9" name="Text 7"/>
          <p:cNvSpPr/>
          <p:nvPr/>
        </p:nvSpPr>
        <p:spPr>
          <a:xfrm>
            <a:off x="5207437" y="329862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Wagi (w)</a:t>
            </a:r>
            <a:endParaRPr lang="en-US" sz="2200" dirty="0"/>
          </a:p>
        </p:txBody>
      </p:sp>
      <p:sp>
        <p:nvSpPr>
          <p:cNvPr id="10" name="Text 8"/>
          <p:cNvSpPr/>
          <p:nvPr/>
        </p:nvSpPr>
        <p:spPr>
          <a:xfrm>
            <a:off x="5207437" y="3788450"/>
            <a:ext cx="4215408"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Parametry określające siłę wpływu każdej cechy na wynik neuronu. Uczone podczas treningu.</a:t>
            </a:r>
            <a:endParaRPr lang="en-US" sz="1550" dirty="0"/>
          </a:p>
        </p:txBody>
      </p:sp>
      <p:sp>
        <p:nvSpPr>
          <p:cNvPr id="11" name="Text 9"/>
          <p:cNvSpPr/>
          <p:nvPr/>
        </p:nvSpPr>
        <p:spPr>
          <a:xfrm>
            <a:off x="9621203" y="2829401"/>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03</a:t>
            </a:r>
            <a:endParaRPr lang="en-US" sz="1550" dirty="0"/>
          </a:p>
        </p:txBody>
      </p:sp>
      <p:sp>
        <p:nvSpPr>
          <p:cNvPr id="12" name="Shape 10"/>
          <p:cNvSpPr/>
          <p:nvPr/>
        </p:nvSpPr>
        <p:spPr>
          <a:xfrm>
            <a:off x="9621203" y="3153728"/>
            <a:ext cx="4215289" cy="22860"/>
          </a:xfrm>
          <a:prstGeom prst="rect">
            <a:avLst/>
          </a:prstGeom>
          <a:solidFill>
            <a:srgbClr val="FF954F"/>
          </a:solidFill>
          <a:ln/>
        </p:spPr>
      </p:sp>
      <p:sp>
        <p:nvSpPr>
          <p:cNvPr id="13" name="Text 11"/>
          <p:cNvSpPr/>
          <p:nvPr/>
        </p:nvSpPr>
        <p:spPr>
          <a:xfrm>
            <a:off x="9621203" y="329862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Bias (b)</a:t>
            </a:r>
            <a:endParaRPr lang="en-US" sz="2200" dirty="0"/>
          </a:p>
        </p:txBody>
      </p:sp>
      <p:sp>
        <p:nvSpPr>
          <p:cNvPr id="14" name="Text 12"/>
          <p:cNvSpPr/>
          <p:nvPr/>
        </p:nvSpPr>
        <p:spPr>
          <a:xfrm>
            <a:off x="9621203" y="3788450"/>
            <a:ext cx="4215289"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Wyraz wolny przesuwający punkt aktywacji, pozwalający na lepsze dopasowanie modelu.</a:t>
            </a:r>
            <a:endParaRPr lang="en-US" sz="1550" dirty="0"/>
          </a:p>
        </p:txBody>
      </p:sp>
      <p:sp>
        <p:nvSpPr>
          <p:cNvPr id="15" name="Text 13"/>
          <p:cNvSpPr/>
          <p:nvPr/>
        </p:nvSpPr>
        <p:spPr>
          <a:xfrm>
            <a:off x="793790" y="4909661"/>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04</a:t>
            </a:r>
            <a:endParaRPr lang="en-US" sz="1550" dirty="0"/>
          </a:p>
        </p:txBody>
      </p:sp>
      <p:sp>
        <p:nvSpPr>
          <p:cNvPr id="16" name="Shape 14"/>
          <p:cNvSpPr/>
          <p:nvPr/>
        </p:nvSpPr>
        <p:spPr>
          <a:xfrm>
            <a:off x="793790" y="5233988"/>
            <a:ext cx="6422112" cy="22860"/>
          </a:xfrm>
          <a:prstGeom prst="rect">
            <a:avLst/>
          </a:prstGeom>
          <a:solidFill>
            <a:srgbClr val="FF954F"/>
          </a:solidFill>
          <a:ln/>
        </p:spPr>
      </p:sp>
      <p:sp>
        <p:nvSpPr>
          <p:cNvPr id="17" name="Text 15"/>
          <p:cNvSpPr/>
          <p:nvPr/>
        </p:nvSpPr>
        <p:spPr>
          <a:xfrm>
            <a:off x="793790" y="537888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Suma Ważona (z)</a:t>
            </a:r>
            <a:endParaRPr lang="en-US" sz="2200" dirty="0"/>
          </a:p>
        </p:txBody>
      </p:sp>
      <p:sp>
        <p:nvSpPr>
          <p:cNvPr id="18" name="Text 16"/>
          <p:cNvSpPr/>
          <p:nvPr/>
        </p:nvSpPr>
        <p:spPr>
          <a:xfrm>
            <a:off x="793790" y="5868710"/>
            <a:ext cx="6422112" cy="52113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Potencjał neuronu: surowy sygnał przed funkcją aktywacji, obliczany jako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z = w · x + b</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
        <p:nvSpPr>
          <p:cNvPr id="19" name="Text 17"/>
          <p:cNvSpPr/>
          <p:nvPr/>
        </p:nvSpPr>
        <p:spPr>
          <a:xfrm>
            <a:off x="7414260" y="4909661"/>
            <a:ext cx="198358" cy="25800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arcellus Light" pitchFamily="34" charset="0"/>
                <a:ea typeface="Marcellus Light" pitchFamily="34" charset="-122"/>
                <a:cs typeface="Marcellus Light" pitchFamily="34" charset="-120"/>
              </a:rPr>
              <a:t>05</a:t>
            </a:r>
            <a:endParaRPr lang="en-US" sz="1550" dirty="0"/>
          </a:p>
        </p:txBody>
      </p:sp>
      <p:sp>
        <p:nvSpPr>
          <p:cNvPr id="20" name="Shape 18"/>
          <p:cNvSpPr/>
          <p:nvPr/>
        </p:nvSpPr>
        <p:spPr>
          <a:xfrm>
            <a:off x="7414260" y="5233988"/>
            <a:ext cx="6422231" cy="22860"/>
          </a:xfrm>
          <a:prstGeom prst="rect">
            <a:avLst/>
          </a:prstGeom>
          <a:solidFill>
            <a:srgbClr val="FF954F"/>
          </a:solidFill>
          <a:ln/>
        </p:spPr>
      </p:sp>
      <p:sp>
        <p:nvSpPr>
          <p:cNvPr id="21" name="Text 19"/>
          <p:cNvSpPr/>
          <p:nvPr/>
        </p:nvSpPr>
        <p:spPr>
          <a:xfrm>
            <a:off x="7414260" y="5378887"/>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Funkcja Aktywacji</a:t>
            </a:r>
            <a:endParaRPr lang="en-US" sz="2200" dirty="0"/>
          </a:p>
        </p:txBody>
      </p:sp>
      <p:sp>
        <p:nvSpPr>
          <p:cNvPr id="22" name="Text 20"/>
          <p:cNvSpPr/>
          <p:nvPr/>
        </p:nvSpPr>
        <p:spPr>
          <a:xfrm>
            <a:off x="7414260" y="5868710"/>
            <a:ext cx="6422231"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Nieliniowe przekształcenie wprowadzające zdolność do uczenia złożonych zależności.</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75930" y="646748"/>
            <a:ext cx="5577007" cy="724972"/>
          </a:xfrm>
          <a:prstGeom prst="rect">
            <a:avLst/>
          </a:prstGeom>
          <a:noFill/>
          <a:ln/>
        </p:spPr>
        <p:txBody>
          <a:bodyPr wrap="none" lIns="0" tIns="0" rIns="0" bIns="0" rtlCol="0" anchor="t"/>
          <a:lstStyle/>
          <a:p>
            <a:pPr algn="l" indent="0" marL="0">
              <a:lnSpc>
                <a:spcPts val="5700"/>
              </a:lnSpc>
              <a:buNone/>
            </a:pPr>
            <a:r>
              <a:rPr lang="en-US" sz="4350" dirty="0">
                <a:solidFill>
                  <a:srgbClr val="532418"/>
                </a:solidFill>
                <a:latin typeface="Marcellus" pitchFamily="34" charset="0"/>
                <a:ea typeface="Marcellus" pitchFamily="34" charset="-122"/>
                <a:cs typeface="Marcellus" pitchFamily="34" charset="-120"/>
              </a:rPr>
              <a:t>Funkcje Aktywacji</a:t>
            </a:r>
            <a:endParaRPr lang="en-US" sz="4350" dirty="0"/>
          </a:p>
        </p:txBody>
      </p:sp>
      <p:sp>
        <p:nvSpPr>
          <p:cNvPr id="4" name="Text 1"/>
          <p:cNvSpPr/>
          <p:nvPr/>
        </p:nvSpPr>
        <p:spPr>
          <a:xfrm>
            <a:off x="775930" y="1662589"/>
            <a:ext cx="7592139" cy="756166"/>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Funkcje aktywacji wprowadzają nieliniowość, dzięki której sieć może uczyć się złożonych zależności. Bez nich sieć byłaby równoważna pojedynczej regresji liniowej.</a:t>
            </a:r>
            <a:endParaRPr lang="en-US" sz="1500" dirty="0"/>
          </a:p>
        </p:txBody>
      </p:sp>
      <p:sp>
        <p:nvSpPr>
          <p:cNvPr id="5" name="Shape 2"/>
          <p:cNvSpPr/>
          <p:nvPr/>
        </p:nvSpPr>
        <p:spPr>
          <a:xfrm>
            <a:off x="775930" y="2636877"/>
            <a:ext cx="3699034" cy="2628781"/>
          </a:xfrm>
          <a:prstGeom prst="roundRect">
            <a:avLst>
              <a:gd name="adj" fmla="val 3099"/>
            </a:avLst>
          </a:prstGeom>
          <a:solidFill>
            <a:srgbClr val="FFFFF4"/>
          </a:solidFill>
          <a:ln w="22860">
            <a:solidFill>
              <a:srgbClr val="FFE0CC"/>
            </a:solidFill>
            <a:prstDash val="solid"/>
          </a:ln>
        </p:spPr>
      </p:sp>
      <p:sp>
        <p:nvSpPr>
          <p:cNvPr id="6" name="Text 3"/>
          <p:cNvSpPr/>
          <p:nvPr/>
        </p:nvSpPr>
        <p:spPr>
          <a:xfrm>
            <a:off x="992743" y="2853690"/>
            <a:ext cx="2788444" cy="362426"/>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Sigmoida</a:t>
            </a:r>
            <a:endParaRPr lang="en-US" sz="2150" dirty="0"/>
          </a:p>
        </p:txBody>
      </p:sp>
      <p:sp>
        <p:nvSpPr>
          <p:cNvPr id="7" name="Text 4"/>
          <p:cNvSpPr/>
          <p:nvPr/>
        </p:nvSpPr>
        <p:spPr>
          <a:xfrm>
            <a:off x="992743" y="3461623"/>
            <a:ext cx="3265408" cy="552093"/>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8" name="Image 1" descr="preencoded.png">    </p:cNvPr>
          <p:cNvPicPr>
            <a:picLocks noChangeAspect="1"/>
          </p:cNvPicPr>
          <p:nvPr/>
        </p:nvPicPr>
        <p:blipFill>
          <a:blip r:embed="rId2"/>
          <a:stretch>
            <a:fillRect/>
          </a:stretch>
        </p:blipFill>
        <p:spPr>
          <a:xfrm>
            <a:off x="992743" y="3461623"/>
            <a:ext cx="3265408" cy="552093"/>
          </a:xfrm>
          <a:prstGeom prst="rect">
            <a:avLst/>
          </a:prstGeom>
        </p:spPr>
      </p:pic>
      <p:sp>
        <p:nvSpPr>
          <p:cNvPr id="9" name="Text 5"/>
          <p:cNvSpPr/>
          <p:nvPr/>
        </p:nvSpPr>
        <p:spPr>
          <a:xfrm>
            <a:off x="992743" y="4259223"/>
            <a:ext cx="3265408" cy="756166"/>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Wartości w przedziale (0,1). Dobra do prawdopodobieństwa, ale problem zanikającego gradientu.</a:t>
            </a:r>
            <a:endParaRPr lang="en-US" sz="1500" dirty="0"/>
          </a:p>
        </p:txBody>
      </p:sp>
      <p:sp>
        <p:nvSpPr>
          <p:cNvPr id="10" name="Shape 6"/>
          <p:cNvSpPr/>
          <p:nvPr/>
        </p:nvSpPr>
        <p:spPr>
          <a:xfrm>
            <a:off x="4668917" y="2636877"/>
            <a:ext cx="3699153" cy="2628781"/>
          </a:xfrm>
          <a:prstGeom prst="roundRect">
            <a:avLst>
              <a:gd name="adj" fmla="val 3099"/>
            </a:avLst>
          </a:prstGeom>
          <a:solidFill>
            <a:srgbClr val="FFFFF4"/>
          </a:solidFill>
          <a:ln w="22860">
            <a:solidFill>
              <a:srgbClr val="FFE0CC"/>
            </a:solidFill>
            <a:prstDash val="solid"/>
          </a:ln>
        </p:spPr>
      </p:sp>
      <p:sp>
        <p:nvSpPr>
          <p:cNvPr id="11" name="Text 7"/>
          <p:cNvSpPr/>
          <p:nvPr/>
        </p:nvSpPr>
        <p:spPr>
          <a:xfrm>
            <a:off x="4885730" y="2853690"/>
            <a:ext cx="2788444" cy="362426"/>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tanh</a:t>
            </a:r>
            <a:endParaRPr lang="en-US" sz="2150" dirty="0"/>
          </a:p>
        </p:txBody>
      </p:sp>
      <p:sp>
        <p:nvSpPr>
          <p:cNvPr id="12" name="Text 8"/>
          <p:cNvSpPr/>
          <p:nvPr/>
        </p:nvSpPr>
        <p:spPr>
          <a:xfrm>
            <a:off x="4885730" y="3461623"/>
            <a:ext cx="3265527" cy="585549"/>
          </a:xfrm>
          <a:prstGeom prst="rect">
            <a:avLst/>
          </a:prstGeom>
          <a:noFill/>
          <a:ln/>
        </p:spPr>
        <p:txBody>
          <a:bodyPr wrap="square" lIns="0" tIns="0" rIns="0" bIns="0" rtlCol="0" anchor="t"/>
          <a:lstStyle/>
          <a:p>
            <a:pPr algn="l" indent="0" marL="0">
              <a:lnSpc>
                <a:spcPts val="2200"/>
              </a:lnSpc>
              <a:buNone/>
            </a:pPr>
            <a:endParaRPr lang="en-US" sz="1700" dirty="0"/>
          </a:p>
        </p:txBody>
      </p:sp>
      <p:pic>
        <p:nvPicPr>
          <p:cNvPr id="13" name="Image 2" descr="preencoded.png">    </p:cNvPr>
          <p:cNvPicPr>
            <a:picLocks noChangeAspect="1"/>
          </p:cNvPicPr>
          <p:nvPr/>
        </p:nvPicPr>
        <p:blipFill>
          <a:blip r:embed="rId3"/>
          <a:stretch>
            <a:fillRect/>
          </a:stretch>
        </p:blipFill>
        <p:spPr>
          <a:xfrm>
            <a:off x="4885730" y="3461623"/>
            <a:ext cx="3265527" cy="585549"/>
          </a:xfrm>
          <a:prstGeom prst="rect">
            <a:avLst/>
          </a:prstGeom>
        </p:spPr>
      </p:pic>
      <p:sp>
        <p:nvSpPr>
          <p:cNvPr id="14" name="Text 9"/>
          <p:cNvSpPr/>
          <p:nvPr/>
        </p:nvSpPr>
        <p:spPr>
          <a:xfrm>
            <a:off x="4885730" y="4292679"/>
            <a:ext cx="3265527" cy="756166"/>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Wartości w (-1,1). Lepsza niż sigmoida dzięki normalizacji wokół zera.</a:t>
            </a:r>
            <a:endParaRPr lang="en-US" sz="1500" dirty="0"/>
          </a:p>
        </p:txBody>
      </p:sp>
      <p:sp>
        <p:nvSpPr>
          <p:cNvPr id="15" name="Shape 10"/>
          <p:cNvSpPr/>
          <p:nvPr/>
        </p:nvSpPr>
        <p:spPr>
          <a:xfrm>
            <a:off x="775930" y="5459611"/>
            <a:ext cx="7592139" cy="2123242"/>
          </a:xfrm>
          <a:prstGeom prst="roundRect">
            <a:avLst>
              <a:gd name="adj" fmla="val 3837"/>
            </a:avLst>
          </a:prstGeom>
          <a:solidFill>
            <a:srgbClr val="FFFFF4"/>
          </a:solidFill>
          <a:ln w="22860">
            <a:solidFill>
              <a:srgbClr val="FFE0CC"/>
            </a:solidFill>
            <a:prstDash val="solid"/>
          </a:ln>
        </p:spPr>
      </p:sp>
      <p:sp>
        <p:nvSpPr>
          <p:cNvPr id="16" name="Text 11"/>
          <p:cNvSpPr/>
          <p:nvPr/>
        </p:nvSpPr>
        <p:spPr>
          <a:xfrm>
            <a:off x="992743" y="5676424"/>
            <a:ext cx="2788444" cy="362426"/>
          </a:xfrm>
          <a:prstGeom prst="rect">
            <a:avLst/>
          </a:prstGeom>
          <a:noFill/>
          <a:ln/>
        </p:spPr>
        <p:txBody>
          <a:bodyPr wrap="none" lIns="0" tIns="0" rIns="0" bIns="0" rtlCol="0" anchor="t"/>
          <a:lstStyle/>
          <a:p>
            <a:pPr algn="l" indent="0" marL="0">
              <a:lnSpc>
                <a:spcPts val="2850"/>
              </a:lnSpc>
              <a:buNone/>
            </a:pPr>
            <a:r>
              <a:rPr lang="en-US" sz="2150" dirty="0">
                <a:solidFill>
                  <a:srgbClr val="67534F"/>
                </a:solidFill>
                <a:latin typeface="Marcellus" pitchFamily="34" charset="0"/>
                <a:ea typeface="Marcellus" pitchFamily="34" charset="-122"/>
                <a:cs typeface="Marcellus" pitchFamily="34" charset="-120"/>
              </a:rPr>
              <a:t>ReLU</a:t>
            </a:r>
            <a:endParaRPr lang="en-US" sz="2150" dirty="0"/>
          </a:p>
        </p:txBody>
      </p:sp>
      <p:sp>
        <p:nvSpPr>
          <p:cNvPr id="17" name="Text 12"/>
          <p:cNvSpPr/>
          <p:nvPr/>
        </p:nvSpPr>
        <p:spPr>
          <a:xfrm>
            <a:off x="992743" y="6284357"/>
            <a:ext cx="7158514" cy="332065"/>
          </a:xfrm>
          <a:prstGeom prst="rect">
            <a:avLst/>
          </a:prstGeom>
          <a:noFill/>
          <a:ln/>
        </p:spPr>
        <p:txBody>
          <a:bodyPr wrap="none" lIns="0" tIns="0" rIns="0" bIns="0" rtlCol="0" anchor="t"/>
          <a:lstStyle/>
          <a:p>
            <a:pPr algn="l" indent="0" marL="0">
              <a:lnSpc>
                <a:spcPts val="2200"/>
              </a:lnSpc>
              <a:buNone/>
            </a:pPr>
            <a:endParaRPr lang="en-US" sz="1700" dirty="0"/>
          </a:p>
        </p:txBody>
      </p:sp>
      <p:pic>
        <p:nvPicPr>
          <p:cNvPr id="18" name="Image 3" descr="preencoded.png">    </p:cNvPr>
          <p:cNvPicPr>
            <a:picLocks noChangeAspect="1"/>
          </p:cNvPicPr>
          <p:nvPr/>
        </p:nvPicPr>
        <p:blipFill>
          <a:blip r:embed="rId4"/>
          <a:stretch>
            <a:fillRect/>
          </a:stretch>
        </p:blipFill>
        <p:spPr>
          <a:xfrm>
            <a:off x="992743" y="6284357"/>
            <a:ext cx="7158514" cy="332065"/>
          </a:xfrm>
          <a:prstGeom prst="rect">
            <a:avLst/>
          </a:prstGeom>
        </p:spPr>
      </p:pic>
      <p:sp>
        <p:nvSpPr>
          <p:cNvPr id="19" name="Text 13"/>
          <p:cNvSpPr/>
          <p:nvPr/>
        </p:nvSpPr>
        <p:spPr>
          <a:xfrm>
            <a:off x="992743" y="6861929"/>
            <a:ext cx="7158514" cy="504111"/>
          </a:xfrm>
          <a:prstGeom prst="rect">
            <a:avLst/>
          </a:prstGeom>
          <a:noFill/>
          <a:ln/>
        </p:spPr>
        <p:txBody>
          <a:bodyPr wrap="square" lIns="0" tIns="0" rIns="0" bIns="0" rtlCol="0" anchor="t"/>
          <a:lstStyle/>
          <a:p>
            <a:pPr algn="l" indent="0" marL="0">
              <a:lnSpc>
                <a:spcPts val="1950"/>
              </a:lnSpc>
              <a:buNone/>
            </a:pPr>
            <a:r>
              <a:rPr lang="en-US" sz="1500" dirty="0">
                <a:solidFill>
                  <a:srgbClr val="67534F"/>
                </a:solidFill>
                <a:latin typeface="Montserrat" pitchFamily="34" charset="0"/>
                <a:ea typeface="Montserrat" pitchFamily="34" charset="-122"/>
                <a:cs typeface="Montserrat" pitchFamily="34" charset="-120"/>
              </a:rPr>
              <a:t>Najpopularniejsza we współczesnych sieciach. Prosta i skuteczna, ale może powodować martwe neurony.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08566"/>
            <a:ext cx="6687264"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Perceptron: Pierwszy Krok</a:t>
            </a:r>
            <a:endParaRPr lang="en-US" sz="4450" dirty="0"/>
          </a:p>
        </p:txBody>
      </p:sp>
      <p:sp>
        <p:nvSpPr>
          <p:cNvPr id="3" name="Text 1"/>
          <p:cNvSpPr/>
          <p:nvPr/>
        </p:nvSpPr>
        <p:spPr>
          <a:xfrm>
            <a:off x="793790" y="2126575"/>
            <a:ext cx="7632025"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Opisany przez Rosenblatta w 1958 roku, perceptron to pojedynczy neuron z wagami, biasem i funkcją aktywacji progowej. Używany do rozwiązywania prostych problemów klasyfikacyjnych </a:t>
            </a:r>
            <a:pPr algn="l" indent="0" marL="0">
              <a:lnSpc>
                <a:spcPts val="2000"/>
              </a:lnSpc>
              <a:buNone/>
            </a:pPr>
            <a:r>
              <a:rPr lang="en-US" sz="1550" b="1" dirty="0">
                <a:solidFill>
                  <a:srgbClr val="67534F"/>
                </a:solidFill>
                <a:latin typeface="Montserrat" pitchFamily="34" charset="0"/>
                <a:ea typeface="Montserrat" pitchFamily="34" charset="-122"/>
                <a:cs typeface="Montserrat" pitchFamily="34" charset="-120"/>
              </a:rPr>
              <a:t>liniowo separowalnych</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a:t>
            </a:r>
            <a:endParaRPr lang="en-US" sz="1550" dirty="0"/>
          </a:p>
        </p:txBody>
      </p:sp>
      <p:sp>
        <p:nvSpPr>
          <p:cNvPr id="4" name="Text 2"/>
          <p:cNvSpPr/>
          <p:nvPr/>
        </p:nvSpPr>
        <p:spPr>
          <a:xfrm>
            <a:off x="793790" y="3079194"/>
            <a:ext cx="7632025"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Problem jest liniowo separowalny, gdy można narysować prostą linię (lub hiperpłaszczyznę w wyższych wymiarach) dzielącą klasy.</a:t>
            </a:r>
            <a:endParaRPr lang="en-US" sz="1550" dirty="0"/>
          </a:p>
        </p:txBody>
      </p:sp>
      <p:sp>
        <p:nvSpPr>
          <p:cNvPr id="5" name="Text 3"/>
          <p:cNvSpPr/>
          <p:nvPr/>
        </p:nvSpPr>
        <p:spPr>
          <a:xfrm>
            <a:off x="793790" y="3846314"/>
            <a:ext cx="7632025" cy="810458"/>
          </a:xfrm>
          <a:prstGeom prst="rect">
            <a:avLst/>
          </a:prstGeom>
          <a:noFill/>
          <a:ln/>
        </p:spPr>
        <p:txBody>
          <a:bodyPr wrap="square" lIns="0" tIns="0" rIns="0" bIns="0" rtlCol="0" anchor="t"/>
          <a:lstStyle/>
          <a:p>
            <a:pPr algn="l" indent="0" marL="0">
              <a:lnSpc>
                <a:spcPts val="2250"/>
              </a:lnSpc>
              <a:buNone/>
            </a:pPr>
            <a:endParaRPr lang="en-US" sz="1750" dirty="0"/>
          </a:p>
        </p:txBody>
      </p:sp>
      <p:pic>
        <p:nvPicPr>
          <p:cNvPr id="6" name="Image 0" descr="preencoded.png">    </p:cNvPr>
          <p:cNvPicPr>
            <a:picLocks noChangeAspect="1"/>
          </p:cNvPicPr>
          <p:nvPr/>
        </p:nvPicPr>
        <p:blipFill>
          <a:blip r:embed="rId1"/>
          <a:stretch>
            <a:fillRect/>
          </a:stretch>
        </p:blipFill>
        <p:spPr>
          <a:xfrm>
            <a:off x="793790" y="3846314"/>
            <a:ext cx="7632025" cy="810458"/>
          </a:xfrm>
          <a:prstGeom prst="rect">
            <a:avLst/>
          </a:prstGeom>
        </p:spPr>
      </p:pic>
      <p:pic>
        <p:nvPicPr>
          <p:cNvPr id="7" name="Image 1" descr="preencoded.png">    </p:cNvPr>
          <p:cNvPicPr>
            <a:picLocks noChangeAspect="1"/>
          </p:cNvPicPr>
          <p:nvPr/>
        </p:nvPicPr>
        <p:blipFill>
          <a:blip r:embed="rId2"/>
          <a:stretch>
            <a:fillRect/>
          </a:stretch>
        </p:blipFill>
        <p:spPr>
          <a:xfrm>
            <a:off x="8917543" y="2171224"/>
            <a:ext cx="4926568" cy="49265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734985"/>
            <a:ext cx="5881092"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Separowalność Liniowa</a:t>
            </a:r>
            <a:endParaRPr lang="en-US" sz="4450" dirty="0"/>
          </a:p>
        </p:txBody>
      </p:sp>
      <p:sp>
        <p:nvSpPr>
          <p:cNvPr id="4" name="Text 1"/>
          <p:cNvSpPr/>
          <p:nvPr/>
        </p:nvSpPr>
        <p:spPr>
          <a:xfrm>
            <a:off x="6280190" y="3972758"/>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Liniowo Separowalny</a:t>
            </a:r>
            <a:endParaRPr lang="en-US" sz="2200" dirty="0"/>
          </a:p>
        </p:txBody>
      </p:sp>
      <p:sp>
        <p:nvSpPr>
          <p:cNvPr id="5" name="Text 2"/>
          <p:cNvSpPr/>
          <p:nvPr/>
        </p:nvSpPr>
        <p:spPr>
          <a:xfrm>
            <a:off x="6280190" y="4541877"/>
            <a:ext cx="35361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Klasy można rozdzielić prostą linią. Perceptron znajdzie rozwiązanie.</a:t>
            </a:r>
            <a:endParaRPr lang="en-US" sz="1550" dirty="0"/>
          </a:p>
        </p:txBody>
      </p:sp>
      <p:sp>
        <p:nvSpPr>
          <p:cNvPr id="6" name="Text 3"/>
          <p:cNvSpPr/>
          <p:nvPr/>
        </p:nvSpPr>
        <p:spPr>
          <a:xfrm>
            <a:off x="10308074" y="3972758"/>
            <a:ext cx="3062764" cy="370761"/>
          </a:xfrm>
          <a:prstGeom prst="rect">
            <a:avLst/>
          </a:prstGeom>
          <a:noFill/>
          <a:ln/>
        </p:spPr>
        <p:txBody>
          <a:bodyPr wrap="none" lIns="0" tIns="0" rIns="0" bIns="0" rtlCol="0" anchor="t"/>
          <a:lstStyle/>
          <a:p>
            <a:pPr algn="l" indent="0" marL="0">
              <a:lnSpc>
                <a:spcPts val="2900"/>
              </a:lnSpc>
              <a:buNone/>
            </a:pPr>
            <a:r>
              <a:rPr lang="en-US" sz="2200" dirty="0">
                <a:solidFill>
                  <a:srgbClr val="532418"/>
                </a:solidFill>
                <a:latin typeface="Marcellus" pitchFamily="34" charset="0"/>
                <a:ea typeface="Marcellus" pitchFamily="34" charset="-122"/>
                <a:cs typeface="Marcellus" pitchFamily="34" charset="-120"/>
              </a:rPr>
              <a:t>Nieliniowo Separowalny</a:t>
            </a:r>
            <a:endParaRPr lang="en-US" sz="2200" dirty="0"/>
          </a:p>
        </p:txBody>
      </p:sp>
      <p:sp>
        <p:nvSpPr>
          <p:cNvPr id="7" name="Text 4"/>
          <p:cNvSpPr/>
          <p:nvPr/>
        </p:nvSpPr>
        <p:spPr>
          <a:xfrm>
            <a:off x="10308074" y="4541877"/>
            <a:ext cx="3536156" cy="774025"/>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Nie da się rozdzielić prostą linią. Perceptron nie znajdzie rozwiązania (np. problem XOR).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43978"/>
            <a:ext cx="603254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Jak Uczy Się Perceptron</a:t>
            </a:r>
            <a:endParaRPr lang="en-US" sz="4450" dirty="0"/>
          </a:p>
        </p:txBody>
      </p:sp>
      <p:pic>
        <p:nvPicPr>
          <p:cNvPr id="3" name="Image 0" descr="preencoded.png">    </p:cNvPr>
          <p:cNvPicPr>
            <a:picLocks noChangeAspect="1"/>
          </p:cNvPicPr>
          <p:nvPr/>
        </p:nvPicPr>
        <p:blipFill>
          <a:blip r:embed="rId1"/>
          <a:stretch>
            <a:fillRect/>
          </a:stretch>
        </p:blipFill>
        <p:spPr>
          <a:xfrm>
            <a:off x="793790" y="2482572"/>
            <a:ext cx="6521410" cy="793790"/>
          </a:xfrm>
          <a:prstGeom prst="rect">
            <a:avLst/>
          </a:prstGeom>
        </p:spPr>
      </p:pic>
      <p:sp>
        <p:nvSpPr>
          <p:cNvPr id="4" name="Text 1"/>
          <p:cNvSpPr/>
          <p:nvPr/>
        </p:nvSpPr>
        <p:spPr>
          <a:xfrm>
            <a:off x="992148" y="347472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Forward Propagation</a:t>
            </a:r>
            <a:endParaRPr lang="en-US" sz="2200" dirty="0"/>
          </a:p>
        </p:txBody>
      </p:sp>
      <p:sp>
        <p:nvSpPr>
          <p:cNvPr id="5" name="Text 2"/>
          <p:cNvSpPr/>
          <p:nvPr/>
        </p:nvSpPr>
        <p:spPr>
          <a:xfrm>
            <a:off x="992148" y="3964543"/>
            <a:ext cx="6124694" cy="526256"/>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Obliczamy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z = w · x + b</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następnie przepuszczamy przez funkcję aktywacji: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ŷ = f(z)</a:t>
            </a:r>
            <a:endParaRPr lang="en-US" sz="1550" dirty="0"/>
          </a:p>
        </p:txBody>
      </p:sp>
      <p:pic>
        <p:nvPicPr>
          <p:cNvPr id="6" name="Image 1" descr="preencoded.png">    </p:cNvPr>
          <p:cNvPicPr>
            <a:picLocks noChangeAspect="1"/>
          </p:cNvPicPr>
          <p:nvPr/>
        </p:nvPicPr>
        <p:blipFill>
          <a:blip r:embed="rId2"/>
          <a:stretch>
            <a:fillRect/>
          </a:stretch>
        </p:blipFill>
        <p:spPr>
          <a:xfrm>
            <a:off x="7315200" y="2482572"/>
            <a:ext cx="6521410" cy="793790"/>
          </a:xfrm>
          <a:prstGeom prst="rect">
            <a:avLst/>
          </a:prstGeom>
        </p:spPr>
      </p:pic>
      <p:sp>
        <p:nvSpPr>
          <p:cNvPr id="7" name="Text 3"/>
          <p:cNvSpPr/>
          <p:nvPr/>
        </p:nvSpPr>
        <p:spPr>
          <a:xfrm>
            <a:off x="7513558" y="3474720"/>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Porównanie</a:t>
            </a:r>
            <a:endParaRPr lang="en-US" sz="2200" dirty="0"/>
          </a:p>
        </p:txBody>
      </p:sp>
      <p:sp>
        <p:nvSpPr>
          <p:cNvPr id="8" name="Text 4"/>
          <p:cNvSpPr/>
          <p:nvPr/>
        </p:nvSpPr>
        <p:spPr>
          <a:xfrm>
            <a:off x="7513558" y="3964543"/>
            <a:ext cx="6124694" cy="52113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Sprawdzamy, czy przewidywanie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ŷ</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zgadza się z rzeczywistą etykietą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y</a:t>
            </a:r>
            <a:endParaRPr lang="en-US" sz="1550" dirty="0"/>
          </a:p>
        </p:txBody>
      </p:sp>
      <p:pic>
        <p:nvPicPr>
          <p:cNvPr id="9" name="Image 2" descr="preencoded.png">    </p:cNvPr>
          <p:cNvPicPr>
            <a:picLocks noChangeAspect="1"/>
          </p:cNvPicPr>
          <p:nvPr/>
        </p:nvPicPr>
        <p:blipFill>
          <a:blip r:embed="rId3"/>
          <a:stretch>
            <a:fillRect/>
          </a:stretch>
        </p:blipFill>
        <p:spPr>
          <a:xfrm>
            <a:off x="793790" y="4689158"/>
            <a:ext cx="6521410" cy="793790"/>
          </a:xfrm>
          <a:prstGeom prst="rect">
            <a:avLst/>
          </a:prstGeom>
        </p:spPr>
      </p:pic>
      <p:sp>
        <p:nvSpPr>
          <p:cNvPr id="10" name="Text 5"/>
          <p:cNvSpPr/>
          <p:nvPr/>
        </p:nvSpPr>
        <p:spPr>
          <a:xfrm>
            <a:off x="992148" y="568130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Korekcja</a:t>
            </a:r>
            <a:endParaRPr lang="en-US" sz="2200" dirty="0"/>
          </a:p>
        </p:txBody>
      </p:sp>
      <p:sp>
        <p:nvSpPr>
          <p:cNvPr id="11" name="Text 6"/>
          <p:cNvSpPr/>
          <p:nvPr/>
        </p:nvSpPr>
        <p:spPr>
          <a:xfrm>
            <a:off x="992148" y="6171128"/>
            <a:ext cx="6124694" cy="263128"/>
          </a:xfrm>
          <a:prstGeom prst="rect">
            <a:avLst/>
          </a:prstGeom>
          <a:noFill/>
          <a:ln/>
        </p:spPr>
        <p:txBody>
          <a:bodyPr wrap="non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Obliczamy błąd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e = y - ŷ</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i aktualizujemy wagi: </a:t>
            </a:r>
            <a:pPr algn="l" indent="0" marL="0">
              <a:lnSpc>
                <a:spcPts val="2000"/>
              </a:lnSpc>
              <a:buNone/>
            </a:pPr>
            <a:r>
              <a:rPr lang="en-US" sz="1550" i="1" dirty="0">
                <a:solidFill>
                  <a:srgbClr val="67534F"/>
                </a:solidFill>
                <a:latin typeface="Montserrat" pitchFamily="34" charset="0"/>
                <a:ea typeface="Montserrat" pitchFamily="34" charset="-122"/>
                <a:cs typeface="Montserrat" pitchFamily="34" charset="-120"/>
              </a:rPr>
              <a:t>w ← w + η · e · x</a:t>
            </a:r>
            <a:endParaRPr lang="en-US" sz="1550" dirty="0"/>
          </a:p>
        </p:txBody>
      </p:sp>
      <p:pic>
        <p:nvPicPr>
          <p:cNvPr id="12" name="Image 3" descr="preencoded.png">    </p:cNvPr>
          <p:cNvPicPr>
            <a:picLocks noChangeAspect="1"/>
          </p:cNvPicPr>
          <p:nvPr/>
        </p:nvPicPr>
        <p:blipFill>
          <a:blip r:embed="rId4"/>
          <a:stretch>
            <a:fillRect/>
          </a:stretch>
        </p:blipFill>
        <p:spPr>
          <a:xfrm>
            <a:off x="7315200" y="4689158"/>
            <a:ext cx="6521410" cy="793790"/>
          </a:xfrm>
          <a:prstGeom prst="rect">
            <a:avLst/>
          </a:prstGeom>
        </p:spPr>
      </p:pic>
      <p:sp>
        <p:nvSpPr>
          <p:cNvPr id="13" name="Text 7"/>
          <p:cNvSpPr/>
          <p:nvPr/>
        </p:nvSpPr>
        <p:spPr>
          <a:xfrm>
            <a:off x="7513558" y="5681305"/>
            <a:ext cx="2852976" cy="370761"/>
          </a:xfrm>
          <a:prstGeom prst="rect">
            <a:avLst/>
          </a:prstGeom>
          <a:noFill/>
          <a:ln/>
        </p:spPr>
        <p:txBody>
          <a:bodyPr wrap="none" lIns="0" tIns="0" rIns="0" bIns="0" rtlCol="0" anchor="t"/>
          <a:lstStyle/>
          <a:p>
            <a:pPr algn="l" indent="0" marL="0">
              <a:lnSpc>
                <a:spcPts val="2900"/>
              </a:lnSpc>
              <a:buNone/>
            </a:pPr>
            <a:r>
              <a:rPr lang="en-US" sz="2200" dirty="0">
                <a:solidFill>
                  <a:srgbClr val="67534F"/>
                </a:solidFill>
                <a:latin typeface="Marcellus" pitchFamily="34" charset="0"/>
                <a:ea typeface="Marcellus" pitchFamily="34" charset="-122"/>
                <a:cs typeface="Marcellus" pitchFamily="34" charset="-120"/>
              </a:rPr>
              <a:t>Iteracja</a:t>
            </a:r>
            <a:endParaRPr lang="en-US" sz="2200" dirty="0"/>
          </a:p>
        </p:txBody>
      </p:sp>
      <p:sp>
        <p:nvSpPr>
          <p:cNvPr id="14" name="Text 8"/>
          <p:cNvSpPr/>
          <p:nvPr/>
        </p:nvSpPr>
        <p:spPr>
          <a:xfrm>
            <a:off x="7513558" y="6171128"/>
            <a:ext cx="6124694"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Powtarzamy dla wszystkich przykładów przez wiele epok, aż model się nauczy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0682" y="474940"/>
            <a:ext cx="6668453" cy="645438"/>
          </a:xfrm>
          <a:prstGeom prst="rect">
            <a:avLst/>
          </a:prstGeom>
          <a:noFill/>
          <a:ln/>
        </p:spPr>
        <p:txBody>
          <a:bodyPr wrap="none" lIns="0" tIns="0" rIns="0" bIns="0" rtlCol="0" anchor="t"/>
          <a:lstStyle/>
          <a:p>
            <a:pPr algn="l" indent="0" marL="0">
              <a:lnSpc>
                <a:spcPts val="5050"/>
              </a:lnSpc>
              <a:buNone/>
            </a:pPr>
            <a:r>
              <a:rPr lang="en-US" sz="3900" dirty="0">
                <a:solidFill>
                  <a:srgbClr val="532418"/>
                </a:solidFill>
                <a:latin typeface="Marcellus" pitchFamily="34" charset="0"/>
                <a:ea typeface="Marcellus" pitchFamily="34" charset="-122"/>
                <a:cs typeface="Marcellus" pitchFamily="34" charset="-120"/>
              </a:rPr>
              <a:t>Przykład Uczenia Perceptronu</a:t>
            </a:r>
            <a:endParaRPr lang="en-US" sz="3900" dirty="0"/>
          </a:p>
        </p:txBody>
      </p:sp>
      <p:sp>
        <p:nvSpPr>
          <p:cNvPr id="3" name="Text 1"/>
          <p:cNvSpPr/>
          <p:nvPr/>
        </p:nvSpPr>
        <p:spPr>
          <a:xfrm>
            <a:off x="690682" y="1465659"/>
            <a:ext cx="13249037" cy="224433"/>
          </a:xfrm>
          <a:prstGeom prst="rect">
            <a:avLst/>
          </a:prstGeom>
          <a:noFill/>
          <a:ln/>
        </p:spPr>
        <p:txBody>
          <a:bodyPr wrap="none" lIns="0" tIns="0" rIns="0" bIns="0" rtlCol="0" anchor="t"/>
          <a:lstStyle/>
          <a:p>
            <a:pPr algn="l" indent="0" marL="0">
              <a:lnSpc>
                <a:spcPts val="1750"/>
              </a:lnSpc>
              <a:buNone/>
            </a:pPr>
            <a:r>
              <a:rPr lang="en-US" sz="1350" dirty="0">
                <a:solidFill>
                  <a:srgbClr val="67534F"/>
                </a:solidFill>
                <a:latin typeface="Montserrat" pitchFamily="34" charset="0"/>
                <a:ea typeface="Montserrat" pitchFamily="34" charset="-122"/>
                <a:cs typeface="Montserrat" pitchFamily="34" charset="-120"/>
              </a:rPr>
              <a:t>Załóżmy: wejście x = (2, 3), prawdziwa etykieta y = 1, wagi w = (0.5, -1), bias b = 0, learning rate η = 0.1</a:t>
            </a:r>
            <a:endParaRPr lang="en-US" sz="1350" dirty="0"/>
          </a:p>
        </p:txBody>
      </p:sp>
      <p:pic>
        <p:nvPicPr>
          <p:cNvPr id="4" name="Image 0" descr="preencoded.png">    </p:cNvPr>
          <p:cNvPicPr>
            <a:picLocks noChangeAspect="1"/>
          </p:cNvPicPr>
          <p:nvPr/>
        </p:nvPicPr>
        <p:blipFill>
          <a:blip r:embed="rId1"/>
          <a:stretch>
            <a:fillRect/>
          </a:stretch>
        </p:blipFill>
        <p:spPr>
          <a:xfrm>
            <a:off x="690682" y="1884283"/>
            <a:ext cx="517922" cy="1143000"/>
          </a:xfrm>
          <a:prstGeom prst="rect">
            <a:avLst/>
          </a:prstGeom>
        </p:spPr>
      </p:pic>
      <p:sp>
        <p:nvSpPr>
          <p:cNvPr id="5" name="Text 2"/>
          <p:cNvSpPr/>
          <p:nvPr/>
        </p:nvSpPr>
        <p:spPr>
          <a:xfrm>
            <a:off x="1381244" y="2056924"/>
            <a:ext cx="2482096" cy="322659"/>
          </a:xfrm>
          <a:prstGeom prst="rect">
            <a:avLst/>
          </a:prstGeom>
          <a:noFill/>
          <a:ln/>
        </p:spPr>
        <p:txBody>
          <a:bodyPr wrap="none" lIns="0" tIns="0" rIns="0" bIns="0" rtlCol="0" anchor="t"/>
          <a:lstStyle/>
          <a:p>
            <a:pPr algn="l" indent="0" marL="0">
              <a:lnSpc>
                <a:spcPts val="2500"/>
              </a:lnSpc>
              <a:buNone/>
            </a:pPr>
            <a:r>
              <a:rPr lang="en-US" sz="1950" dirty="0">
                <a:solidFill>
                  <a:srgbClr val="67534F"/>
                </a:solidFill>
                <a:latin typeface="Marcellus" pitchFamily="34" charset="0"/>
                <a:ea typeface="Marcellus" pitchFamily="34" charset="-122"/>
                <a:cs typeface="Marcellus" pitchFamily="34" charset="-120"/>
              </a:rPr>
              <a:t>Obliczenie z</a:t>
            </a:r>
            <a:endParaRPr lang="en-US" sz="1950" dirty="0"/>
          </a:p>
        </p:txBody>
      </p:sp>
      <p:sp>
        <p:nvSpPr>
          <p:cNvPr id="6" name="Text 3"/>
          <p:cNvSpPr/>
          <p:nvPr/>
        </p:nvSpPr>
        <p:spPr>
          <a:xfrm>
            <a:off x="1381244" y="2483168"/>
            <a:ext cx="12558474" cy="232886"/>
          </a:xfrm>
          <a:prstGeom prst="rect">
            <a:avLst/>
          </a:prstGeom>
          <a:noFill/>
          <a:ln/>
        </p:spPr>
        <p:txBody>
          <a:bodyPr wrap="none" lIns="0" tIns="0" rIns="0" bIns="0" rtlCol="0" anchor="t"/>
          <a:lstStyle/>
          <a:p>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z = (0.5, -1) · (2, 3) + 0 = 1 - 3 = -2</a:t>
            </a:r>
            <a:endParaRPr lang="en-US" sz="1350" dirty="0"/>
          </a:p>
        </p:txBody>
      </p:sp>
      <p:pic>
        <p:nvPicPr>
          <p:cNvPr id="7" name="Image 1" descr="preencoded.png">    </p:cNvPr>
          <p:cNvPicPr>
            <a:picLocks noChangeAspect="1"/>
          </p:cNvPicPr>
          <p:nvPr/>
        </p:nvPicPr>
        <p:blipFill>
          <a:blip r:embed="rId2"/>
          <a:stretch>
            <a:fillRect/>
          </a:stretch>
        </p:blipFill>
        <p:spPr>
          <a:xfrm>
            <a:off x="949643" y="3092887"/>
            <a:ext cx="517922" cy="1143000"/>
          </a:xfrm>
          <a:prstGeom prst="rect">
            <a:avLst/>
          </a:prstGeom>
        </p:spPr>
      </p:pic>
      <p:sp>
        <p:nvSpPr>
          <p:cNvPr id="8" name="Text 4"/>
          <p:cNvSpPr/>
          <p:nvPr/>
        </p:nvSpPr>
        <p:spPr>
          <a:xfrm>
            <a:off x="1640205" y="3265527"/>
            <a:ext cx="2482096" cy="322659"/>
          </a:xfrm>
          <a:prstGeom prst="rect">
            <a:avLst/>
          </a:prstGeom>
          <a:noFill/>
          <a:ln/>
        </p:spPr>
        <p:txBody>
          <a:bodyPr wrap="none" lIns="0" tIns="0" rIns="0" bIns="0" rtlCol="0" anchor="t"/>
          <a:lstStyle/>
          <a:p>
            <a:pPr algn="l" indent="0" marL="0">
              <a:lnSpc>
                <a:spcPts val="2500"/>
              </a:lnSpc>
              <a:buNone/>
            </a:pPr>
            <a:r>
              <a:rPr lang="en-US" sz="1950" dirty="0">
                <a:solidFill>
                  <a:srgbClr val="67534F"/>
                </a:solidFill>
                <a:latin typeface="Marcellus" pitchFamily="34" charset="0"/>
                <a:ea typeface="Marcellus" pitchFamily="34" charset="-122"/>
                <a:cs typeface="Marcellus" pitchFamily="34" charset="-120"/>
              </a:rPr>
              <a:t>Predykcja</a:t>
            </a:r>
            <a:endParaRPr lang="en-US" sz="1950" dirty="0"/>
          </a:p>
        </p:txBody>
      </p:sp>
      <p:sp>
        <p:nvSpPr>
          <p:cNvPr id="9" name="Text 5"/>
          <p:cNvSpPr/>
          <p:nvPr/>
        </p:nvSpPr>
        <p:spPr>
          <a:xfrm>
            <a:off x="1640205" y="3691771"/>
            <a:ext cx="12299513" cy="224433"/>
          </a:xfrm>
          <a:prstGeom prst="rect">
            <a:avLst/>
          </a:prstGeom>
          <a:noFill/>
          <a:ln/>
        </p:spPr>
        <p:txBody>
          <a:bodyPr wrap="none" lIns="0" tIns="0" rIns="0" bIns="0" rtlCol="0" anchor="t"/>
          <a:lstStyle/>
          <a:p>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ŷ = 0</a:t>
            </a:r>
            <a:pPr algn="l" indent="0" marL="0">
              <a:lnSpc>
                <a:spcPts val="1750"/>
              </a:lnSpc>
              <a:buNone/>
            </a:pPr>
            <a:r>
              <a:rPr lang="en-US" sz="1350" dirty="0">
                <a:solidFill>
                  <a:srgbClr val="67534F"/>
                </a:solidFill>
                <a:latin typeface="Montserrat" pitchFamily="34" charset="0"/>
                <a:ea typeface="Montserrat" pitchFamily="34" charset="-122"/>
                <a:cs typeface="Montserrat" pitchFamily="34" charset="-120"/>
              </a:rPr>
              <a:t> (bo z &lt; 0)</a:t>
            </a:r>
            <a:endParaRPr lang="en-US" sz="1350" dirty="0"/>
          </a:p>
        </p:txBody>
      </p:sp>
      <p:pic>
        <p:nvPicPr>
          <p:cNvPr id="10" name="Image 2" descr="preencoded.png">    </p:cNvPr>
          <p:cNvPicPr>
            <a:picLocks noChangeAspect="1"/>
          </p:cNvPicPr>
          <p:nvPr/>
        </p:nvPicPr>
        <p:blipFill>
          <a:blip r:embed="rId3"/>
          <a:stretch>
            <a:fillRect/>
          </a:stretch>
        </p:blipFill>
        <p:spPr>
          <a:xfrm>
            <a:off x="1208603" y="4301490"/>
            <a:ext cx="517922" cy="1143000"/>
          </a:xfrm>
          <a:prstGeom prst="rect">
            <a:avLst/>
          </a:prstGeom>
        </p:spPr>
      </p:pic>
      <p:sp>
        <p:nvSpPr>
          <p:cNvPr id="11" name="Text 6"/>
          <p:cNvSpPr/>
          <p:nvPr/>
        </p:nvSpPr>
        <p:spPr>
          <a:xfrm>
            <a:off x="1899166" y="4474131"/>
            <a:ext cx="2482096" cy="322659"/>
          </a:xfrm>
          <a:prstGeom prst="rect">
            <a:avLst/>
          </a:prstGeom>
          <a:noFill/>
          <a:ln/>
        </p:spPr>
        <p:txBody>
          <a:bodyPr wrap="none" lIns="0" tIns="0" rIns="0" bIns="0" rtlCol="0" anchor="t"/>
          <a:lstStyle/>
          <a:p>
            <a:pPr algn="l" indent="0" marL="0">
              <a:lnSpc>
                <a:spcPts val="2500"/>
              </a:lnSpc>
              <a:buNone/>
            </a:pPr>
            <a:r>
              <a:rPr lang="en-US" sz="1950" dirty="0">
                <a:solidFill>
                  <a:srgbClr val="67534F"/>
                </a:solidFill>
                <a:latin typeface="Marcellus" pitchFamily="34" charset="0"/>
                <a:ea typeface="Marcellus" pitchFamily="34" charset="-122"/>
                <a:cs typeface="Marcellus" pitchFamily="34" charset="-120"/>
              </a:rPr>
              <a:t>Błąd</a:t>
            </a:r>
            <a:endParaRPr lang="en-US" sz="1950" dirty="0"/>
          </a:p>
        </p:txBody>
      </p:sp>
      <p:sp>
        <p:nvSpPr>
          <p:cNvPr id="12" name="Text 7"/>
          <p:cNvSpPr/>
          <p:nvPr/>
        </p:nvSpPr>
        <p:spPr>
          <a:xfrm>
            <a:off x="1899166" y="4900374"/>
            <a:ext cx="12040552" cy="232886"/>
          </a:xfrm>
          <a:prstGeom prst="rect">
            <a:avLst/>
          </a:prstGeom>
          <a:noFill/>
          <a:ln/>
        </p:spPr>
        <p:txBody>
          <a:bodyPr wrap="none" lIns="0" tIns="0" rIns="0" bIns="0" rtlCol="0" anchor="t"/>
          <a:lstStyle/>
          <a:p>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e = 1 - 0 = 1</a:t>
            </a:r>
            <a:endParaRPr lang="en-US" sz="1350" dirty="0"/>
          </a:p>
        </p:txBody>
      </p:sp>
      <p:pic>
        <p:nvPicPr>
          <p:cNvPr id="13" name="Image 3" descr="preencoded.png">    </p:cNvPr>
          <p:cNvPicPr>
            <a:picLocks noChangeAspect="1"/>
          </p:cNvPicPr>
          <p:nvPr/>
        </p:nvPicPr>
        <p:blipFill>
          <a:blip r:embed="rId4"/>
          <a:stretch>
            <a:fillRect/>
          </a:stretch>
        </p:blipFill>
        <p:spPr>
          <a:xfrm>
            <a:off x="1467683" y="5510093"/>
            <a:ext cx="517922" cy="1143000"/>
          </a:xfrm>
          <a:prstGeom prst="rect">
            <a:avLst/>
          </a:prstGeom>
        </p:spPr>
      </p:pic>
      <p:sp>
        <p:nvSpPr>
          <p:cNvPr id="14" name="Text 8"/>
          <p:cNvSpPr/>
          <p:nvPr/>
        </p:nvSpPr>
        <p:spPr>
          <a:xfrm>
            <a:off x="2158246" y="5682734"/>
            <a:ext cx="2482096" cy="322659"/>
          </a:xfrm>
          <a:prstGeom prst="rect">
            <a:avLst/>
          </a:prstGeom>
          <a:noFill/>
          <a:ln/>
        </p:spPr>
        <p:txBody>
          <a:bodyPr wrap="none" lIns="0" tIns="0" rIns="0" bIns="0" rtlCol="0" anchor="t"/>
          <a:lstStyle/>
          <a:p>
            <a:pPr algn="l" indent="0" marL="0">
              <a:lnSpc>
                <a:spcPts val="2500"/>
              </a:lnSpc>
              <a:buNone/>
            </a:pPr>
            <a:r>
              <a:rPr lang="en-US" sz="1950" dirty="0">
                <a:solidFill>
                  <a:srgbClr val="67534F"/>
                </a:solidFill>
                <a:latin typeface="Marcellus" pitchFamily="34" charset="0"/>
                <a:ea typeface="Marcellus" pitchFamily="34" charset="-122"/>
                <a:cs typeface="Marcellus" pitchFamily="34" charset="-120"/>
              </a:rPr>
              <a:t>Aktualizacja</a:t>
            </a:r>
            <a:endParaRPr lang="en-US" sz="1950" dirty="0"/>
          </a:p>
        </p:txBody>
      </p:sp>
      <p:sp>
        <p:nvSpPr>
          <p:cNvPr id="15" name="Text 9"/>
          <p:cNvSpPr/>
          <p:nvPr/>
        </p:nvSpPr>
        <p:spPr>
          <a:xfrm>
            <a:off x="2158246" y="6108978"/>
            <a:ext cx="11781473" cy="232886"/>
          </a:xfrm>
          <a:prstGeom prst="rect">
            <a:avLst/>
          </a:prstGeom>
          <a:noFill/>
          <a:ln/>
        </p:spPr>
        <p:txBody>
          <a:bodyPr wrap="none" lIns="0" tIns="0" rIns="0" bIns="0" rtlCol="0" anchor="t"/>
          <a:lstStyle/>
          <a:p>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w ← (0.5, -1) + 0.1 · 1 · (2, 3) = (0.7, -0.7)</a:t>
            </a:r>
            <a:endParaRPr lang="en-US" sz="1350" dirty="0"/>
          </a:p>
        </p:txBody>
      </p:sp>
      <p:pic>
        <p:nvPicPr>
          <p:cNvPr id="16" name="Image 4" descr="preencoded.png">    </p:cNvPr>
          <p:cNvPicPr>
            <a:picLocks noChangeAspect="1"/>
          </p:cNvPicPr>
          <p:nvPr/>
        </p:nvPicPr>
        <p:blipFill>
          <a:blip r:embed="rId5"/>
          <a:stretch>
            <a:fillRect/>
          </a:stretch>
        </p:blipFill>
        <p:spPr>
          <a:xfrm>
            <a:off x="1208603" y="6718697"/>
            <a:ext cx="517922" cy="1143000"/>
          </a:xfrm>
          <a:prstGeom prst="rect">
            <a:avLst/>
          </a:prstGeom>
        </p:spPr>
      </p:pic>
      <p:sp>
        <p:nvSpPr>
          <p:cNvPr id="17" name="Text 10"/>
          <p:cNvSpPr/>
          <p:nvPr/>
        </p:nvSpPr>
        <p:spPr>
          <a:xfrm>
            <a:off x="1899166" y="6891337"/>
            <a:ext cx="2482096" cy="322659"/>
          </a:xfrm>
          <a:prstGeom prst="rect">
            <a:avLst/>
          </a:prstGeom>
          <a:noFill/>
          <a:ln/>
        </p:spPr>
        <p:txBody>
          <a:bodyPr wrap="none" lIns="0" tIns="0" rIns="0" bIns="0" rtlCol="0" anchor="t"/>
          <a:lstStyle/>
          <a:p>
            <a:pPr algn="l" indent="0" marL="0">
              <a:lnSpc>
                <a:spcPts val="2500"/>
              </a:lnSpc>
              <a:buNone/>
            </a:pPr>
            <a:r>
              <a:rPr lang="en-US" sz="1950" dirty="0">
                <a:solidFill>
                  <a:srgbClr val="67534F"/>
                </a:solidFill>
                <a:latin typeface="Marcellus" pitchFamily="34" charset="0"/>
                <a:ea typeface="Marcellus" pitchFamily="34" charset="-122"/>
                <a:cs typeface="Marcellus" pitchFamily="34" charset="-120"/>
              </a:rPr>
              <a:t>Sprawdzenie</a:t>
            </a:r>
            <a:endParaRPr lang="en-US" sz="1950" dirty="0"/>
          </a:p>
        </p:txBody>
      </p:sp>
      <p:sp>
        <p:nvSpPr>
          <p:cNvPr id="18" name="Text 11"/>
          <p:cNvSpPr/>
          <p:nvPr/>
        </p:nvSpPr>
        <p:spPr>
          <a:xfrm>
            <a:off x="1899166" y="7317581"/>
            <a:ext cx="12040552" cy="232886"/>
          </a:xfrm>
          <a:prstGeom prst="rect">
            <a:avLst/>
          </a:prstGeom>
          <a:noFill/>
          <a:ln/>
        </p:spPr>
        <p:txBody>
          <a:bodyPr wrap="none" lIns="0" tIns="0" rIns="0" bIns="0" rtlCol="0" anchor="t"/>
          <a:lstStyle/>
          <a:p>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z = (0.7, -0.7) · (2, 3) = 3.5</a:t>
            </a:r>
            <a:pPr algn="l" indent="0" marL="0">
              <a:lnSpc>
                <a:spcPts val="1750"/>
              </a:lnSpc>
              <a:buNone/>
            </a:pPr>
            <a:r>
              <a:rPr lang="en-US" sz="1350" dirty="0">
                <a:solidFill>
                  <a:srgbClr val="67534F"/>
                </a:solidFill>
                <a:latin typeface="Montserrat" pitchFamily="34" charset="0"/>
                <a:ea typeface="Montserrat" pitchFamily="34" charset="-122"/>
                <a:cs typeface="Montserrat" pitchFamily="34" charset="-120"/>
              </a:rPr>
              <a:t>, więc </a:t>
            </a:r>
            <a:pPr algn="l" indent="0" marL="0">
              <a:lnSpc>
                <a:spcPts val="1750"/>
              </a:lnSpc>
              <a:buNone/>
            </a:pPr>
            <a:r>
              <a:rPr lang="en-US" sz="1350" i="1" dirty="0">
                <a:solidFill>
                  <a:srgbClr val="67534F"/>
                </a:solidFill>
                <a:latin typeface="Montserrat" pitchFamily="34" charset="0"/>
                <a:ea typeface="Montserrat" pitchFamily="34" charset="-122"/>
                <a:cs typeface="Montserrat" pitchFamily="34" charset="-120"/>
              </a:rPr>
              <a:t>ŷ = 1</a:t>
            </a:r>
            <a:pPr algn="l" indent="0" marL="0">
              <a:lnSpc>
                <a:spcPts val="1750"/>
              </a:lnSpc>
              <a:buNone/>
            </a:pPr>
            <a:r>
              <a:rPr lang="en-US" sz="1350" dirty="0">
                <a:solidFill>
                  <a:srgbClr val="67534F"/>
                </a:solidFill>
                <a:latin typeface="Montserrat" pitchFamily="34" charset="0"/>
                <a:ea typeface="Montserrat" pitchFamily="34" charset="-122"/>
                <a:cs typeface="Montserrat" pitchFamily="34" charset="-120"/>
              </a:rPr>
              <a:t> ✓</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281589"/>
            <a:ext cx="7542490" cy="741759"/>
          </a:xfrm>
          <a:prstGeom prst="rect">
            <a:avLst/>
          </a:prstGeom>
          <a:noFill/>
          <a:ln/>
        </p:spPr>
        <p:txBody>
          <a:bodyPr wrap="none" lIns="0" tIns="0" rIns="0" bIns="0" rtlCol="0" anchor="t"/>
          <a:lstStyle/>
          <a:p>
            <a:pPr algn="l" indent="0" marL="0">
              <a:lnSpc>
                <a:spcPts val="5800"/>
              </a:lnSpc>
              <a:buNone/>
            </a:pPr>
            <a:r>
              <a:rPr lang="en-US" sz="4450" dirty="0">
                <a:solidFill>
                  <a:srgbClr val="532418"/>
                </a:solidFill>
                <a:latin typeface="Marcellus" pitchFamily="34" charset="0"/>
                <a:ea typeface="Marcellus" pitchFamily="34" charset="-122"/>
                <a:cs typeface="Marcellus" pitchFamily="34" charset="-120"/>
              </a:rPr>
              <a:t>Parametry vs Hiperparametry</a:t>
            </a:r>
            <a:endParaRPr lang="en-US" sz="4450" dirty="0"/>
          </a:p>
        </p:txBody>
      </p:sp>
      <p:sp>
        <p:nvSpPr>
          <p:cNvPr id="4" name="Text 1"/>
          <p:cNvSpPr/>
          <p:nvPr/>
        </p:nvSpPr>
        <p:spPr>
          <a:xfrm>
            <a:off x="793790" y="2519363"/>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Parametry</a:t>
            </a:r>
            <a:endParaRPr lang="en-US" sz="2650" dirty="0"/>
          </a:p>
        </p:txBody>
      </p:sp>
      <p:sp>
        <p:nvSpPr>
          <p:cNvPr id="5" name="Text 2"/>
          <p:cNvSpPr/>
          <p:nvPr/>
        </p:nvSpPr>
        <p:spPr>
          <a:xfrm>
            <a:off x="793790" y="3162776"/>
            <a:ext cx="35361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Wartości </a:t>
            </a:r>
            <a:pPr algn="l" indent="0" marL="0">
              <a:lnSpc>
                <a:spcPts val="2000"/>
              </a:lnSpc>
              <a:buNone/>
            </a:pPr>
            <a:r>
              <a:rPr lang="en-US" sz="1550" b="1" dirty="0">
                <a:solidFill>
                  <a:srgbClr val="FF954F"/>
                </a:solidFill>
                <a:latin typeface="Montserrat" pitchFamily="34" charset="0"/>
                <a:ea typeface="Montserrat" pitchFamily="34" charset="-122"/>
                <a:cs typeface="Montserrat" pitchFamily="34" charset="-120"/>
              </a:rPr>
              <a:t>uczone przez model</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podczas treningu z danych.</a:t>
            </a:r>
            <a:endParaRPr lang="en-US" sz="1550" dirty="0"/>
          </a:p>
        </p:txBody>
      </p:sp>
      <p:sp>
        <p:nvSpPr>
          <p:cNvPr id="6" name="Text 3"/>
          <p:cNvSpPr/>
          <p:nvPr/>
        </p:nvSpPr>
        <p:spPr>
          <a:xfrm>
            <a:off x="793790" y="3857387"/>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Wagi (w)</a:t>
            </a:r>
            <a:endParaRPr lang="en-US" sz="1550" dirty="0"/>
          </a:p>
        </p:txBody>
      </p:sp>
      <p:sp>
        <p:nvSpPr>
          <p:cNvPr id="7" name="Text 4"/>
          <p:cNvSpPr/>
          <p:nvPr/>
        </p:nvSpPr>
        <p:spPr>
          <a:xfrm>
            <a:off x="793790" y="4184809"/>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Bias (b)</a:t>
            </a:r>
            <a:endParaRPr lang="en-US" sz="1550" dirty="0"/>
          </a:p>
        </p:txBody>
      </p:sp>
      <p:sp>
        <p:nvSpPr>
          <p:cNvPr id="8" name="Text 5"/>
          <p:cNvSpPr/>
          <p:nvPr/>
        </p:nvSpPr>
        <p:spPr>
          <a:xfrm>
            <a:off x="793790" y="4512231"/>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Dostosowywane automatycznie</a:t>
            </a:r>
            <a:endParaRPr lang="en-US" sz="1550" dirty="0"/>
          </a:p>
        </p:txBody>
      </p:sp>
      <p:sp>
        <p:nvSpPr>
          <p:cNvPr id="9" name="Text 6"/>
          <p:cNvSpPr/>
          <p:nvPr/>
        </p:nvSpPr>
        <p:spPr>
          <a:xfrm>
            <a:off x="4821674" y="2519363"/>
            <a:ext cx="3423642" cy="445056"/>
          </a:xfrm>
          <a:prstGeom prst="rect">
            <a:avLst/>
          </a:prstGeom>
          <a:noFill/>
          <a:ln/>
        </p:spPr>
        <p:txBody>
          <a:bodyPr wrap="none" lIns="0" tIns="0" rIns="0" bIns="0" rtlCol="0" anchor="t"/>
          <a:lstStyle/>
          <a:p>
            <a:pPr algn="l" indent="0" marL="0">
              <a:lnSpc>
                <a:spcPts val="3500"/>
              </a:lnSpc>
              <a:buNone/>
            </a:pPr>
            <a:r>
              <a:rPr lang="en-US" sz="2650" dirty="0">
                <a:solidFill>
                  <a:srgbClr val="532418"/>
                </a:solidFill>
                <a:latin typeface="Marcellus" pitchFamily="34" charset="0"/>
                <a:ea typeface="Marcellus" pitchFamily="34" charset="-122"/>
                <a:cs typeface="Marcellus" pitchFamily="34" charset="-120"/>
              </a:rPr>
              <a:t>Hiperparametry</a:t>
            </a:r>
            <a:endParaRPr lang="en-US" sz="2650" dirty="0"/>
          </a:p>
        </p:txBody>
      </p:sp>
      <p:sp>
        <p:nvSpPr>
          <p:cNvPr id="10" name="Text 7"/>
          <p:cNvSpPr/>
          <p:nvPr/>
        </p:nvSpPr>
        <p:spPr>
          <a:xfrm>
            <a:off x="4821674" y="3162776"/>
            <a:ext cx="3536156" cy="516017"/>
          </a:xfrm>
          <a:prstGeom prst="rect">
            <a:avLst/>
          </a:prstGeom>
          <a:noFill/>
          <a:ln/>
        </p:spPr>
        <p:txBody>
          <a:bodyPr wrap="square" lIns="0" tIns="0" rIns="0" bIns="0" rtlCol="0" anchor="t"/>
          <a:lstStyle/>
          <a:p>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Wartości </a:t>
            </a:r>
            <a:pPr algn="l" indent="0" marL="0">
              <a:lnSpc>
                <a:spcPts val="2000"/>
              </a:lnSpc>
              <a:buNone/>
            </a:pPr>
            <a:r>
              <a:rPr lang="en-US" sz="1550" b="1" dirty="0">
                <a:solidFill>
                  <a:srgbClr val="FF954F"/>
                </a:solidFill>
                <a:latin typeface="Montserrat" pitchFamily="34" charset="0"/>
                <a:ea typeface="Montserrat" pitchFamily="34" charset="-122"/>
                <a:cs typeface="Montserrat" pitchFamily="34" charset="-120"/>
              </a:rPr>
              <a:t>ustawiane przed treningiem</a:t>
            </a:r>
            <a:pPr algn="l" indent="0" marL="0">
              <a:lnSpc>
                <a:spcPts val="2000"/>
              </a:lnSpc>
              <a:buNone/>
            </a:pPr>
            <a:r>
              <a:rPr lang="en-US" sz="1550" dirty="0">
                <a:solidFill>
                  <a:srgbClr val="67534F"/>
                </a:solidFill>
                <a:latin typeface="Montserrat" pitchFamily="34" charset="0"/>
                <a:ea typeface="Montserrat" pitchFamily="34" charset="-122"/>
                <a:cs typeface="Montserrat" pitchFamily="34" charset="-120"/>
              </a:rPr>
              <a:t> przez użytkownika.</a:t>
            </a:r>
            <a:endParaRPr lang="en-US" sz="1550" dirty="0"/>
          </a:p>
        </p:txBody>
      </p:sp>
      <p:sp>
        <p:nvSpPr>
          <p:cNvPr id="11" name="Text 8"/>
          <p:cNvSpPr/>
          <p:nvPr/>
        </p:nvSpPr>
        <p:spPr>
          <a:xfrm>
            <a:off x="4821674" y="3857387"/>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Learning rate (η)</a:t>
            </a:r>
            <a:endParaRPr lang="en-US" sz="1550" dirty="0"/>
          </a:p>
        </p:txBody>
      </p:sp>
      <p:sp>
        <p:nvSpPr>
          <p:cNvPr id="12" name="Text 9"/>
          <p:cNvSpPr/>
          <p:nvPr/>
        </p:nvSpPr>
        <p:spPr>
          <a:xfrm>
            <a:off x="4821674" y="4184809"/>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Liczba epok</a:t>
            </a:r>
            <a:endParaRPr lang="en-US" sz="1550" dirty="0"/>
          </a:p>
        </p:txBody>
      </p:sp>
      <p:sp>
        <p:nvSpPr>
          <p:cNvPr id="13" name="Text 10"/>
          <p:cNvSpPr/>
          <p:nvPr/>
        </p:nvSpPr>
        <p:spPr>
          <a:xfrm>
            <a:off x="4821674" y="4512231"/>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Funkcja aktywacji</a:t>
            </a:r>
            <a:endParaRPr lang="en-US" sz="1550" dirty="0"/>
          </a:p>
        </p:txBody>
      </p:sp>
      <p:sp>
        <p:nvSpPr>
          <p:cNvPr id="14" name="Text 11"/>
          <p:cNvSpPr/>
          <p:nvPr/>
        </p:nvSpPr>
        <p:spPr>
          <a:xfrm>
            <a:off x="4821674" y="4839653"/>
            <a:ext cx="3536156" cy="258008"/>
          </a:xfrm>
          <a:prstGeom prst="rect">
            <a:avLst/>
          </a:prstGeom>
          <a:noFill/>
          <a:ln/>
        </p:spPr>
        <p:txBody>
          <a:bodyPr wrap="none" lIns="0" tIns="0" rIns="0" bIns="0" rtlCol="0" anchor="t"/>
          <a:lstStyle/>
          <a:p>
            <a:pPr algn="l" marL="342900" indent="-342900">
              <a:lnSpc>
                <a:spcPts val="2000"/>
              </a:lnSpc>
              <a:buSzPct val="100000"/>
              <a:buChar char="•"/>
            </a:pPr>
            <a:r>
              <a:rPr lang="en-US" sz="1550" dirty="0">
                <a:solidFill>
                  <a:srgbClr val="67534F"/>
                </a:solidFill>
                <a:latin typeface="Montserrat" pitchFamily="34" charset="0"/>
                <a:ea typeface="Montserrat" pitchFamily="34" charset="-122"/>
                <a:cs typeface="Montserrat" pitchFamily="34" charset="-120"/>
              </a:rPr>
              <a:t>Początkowe wagi</a:t>
            </a:r>
            <a:endParaRPr lang="en-US" sz="1550" dirty="0"/>
          </a:p>
        </p:txBody>
      </p:sp>
      <p:sp>
        <p:nvSpPr>
          <p:cNvPr id="15" name="Shape 12"/>
          <p:cNvSpPr/>
          <p:nvPr/>
        </p:nvSpPr>
        <p:spPr>
          <a:xfrm>
            <a:off x="793790" y="5390317"/>
            <a:ext cx="7556421" cy="1557695"/>
          </a:xfrm>
          <a:prstGeom prst="roundRect">
            <a:avLst>
              <a:gd name="adj" fmla="val 5351"/>
            </a:avLst>
          </a:prstGeom>
          <a:solidFill>
            <a:srgbClr val="FFD1B3"/>
          </a:solidFill>
          <a:ln/>
        </p:spPr>
      </p:sp>
      <p:pic>
        <p:nvPicPr>
          <p:cNvPr id="16" name="Image 1" descr="preencoded.png">    </p:cNvPr>
          <p:cNvPicPr>
            <a:picLocks noChangeAspect="1"/>
          </p:cNvPicPr>
          <p:nvPr/>
        </p:nvPicPr>
        <p:blipFill>
          <a:blip r:embed="rId2"/>
          <a:stretch>
            <a:fillRect/>
          </a:stretch>
        </p:blipFill>
        <p:spPr>
          <a:xfrm>
            <a:off x="992148" y="5655112"/>
            <a:ext cx="248007" cy="198358"/>
          </a:xfrm>
          <a:prstGeom prst="rect">
            <a:avLst/>
          </a:prstGeom>
        </p:spPr>
      </p:pic>
      <p:sp>
        <p:nvSpPr>
          <p:cNvPr id="17" name="Text 13"/>
          <p:cNvSpPr/>
          <p:nvPr/>
        </p:nvSpPr>
        <p:spPr>
          <a:xfrm>
            <a:off x="1438513" y="5638205"/>
            <a:ext cx="6713339" cy="1032034"/>
          </a:xfrm>
          <a:prstGeom prst="rect">
            <a:avLst/>
          </a:prstGeom>
          <a:noFill/>
          <a:ln/>
        </p:spPr>
        <p:txBody>
          <a:bodyPr wrap="square" lIns="0" tIns="0" rIns="0" bIns="0" rtlCol="0" anchor="t"/>
          <a:lstStyle/>
          <a:p>
            <a:pPr algn="l" indent="0" marL="0">
              <a:lnSpc>
                <a:spcPts val="2000"/>
              </a:lnSpc>
              <a:buNone/>
            </a:pPr>
            <a:r>
              <a:rPr lang="en-US" sz="1550" b="1" dirty="0">
                <a:solidFill>
                  <a:srgbClr val="000000"/>
                </a:solidFill>
                <a:latin typeface="Montserrat" pitchFamily="34" charset="0"/>
                <a:ea typeface="Montserrat" pitchFamily="34" charset="-122"/>
                <a:cs typeface="Montserrat" pitchFamily="34" charset="-120"/>
              </a:rPr>
              <a:t>Analogia:</a:t>
            </a:r>
            <a:pPr algn="l" indent="0" marL="0">
              <a:lnSpc>
                <a:spcPts val="2000"/>
              </a:lnSpc>
              <a:buNone/>
            </a:pPr>
            <a:r>
              <a:rPr lang="en-US" sz="1550" dirty="0">
                <a:solidFill>
                  <a:srgbClr val="000000"/>
                </a:solidFill>
                <a:latin typeface="Montserrat" pitchFamily="34" charset="0"/>
                <a:ea typeface="Montserrat" pitchFamily="34" charset="-122"/>
                <a:cs typeface="Montserrat" pitchFamily="34" charset="-120"/>
              </a:rPr>
              <a:t> Ucząc się gry na pianinie, parametry to ruchy palców (dostosowywane z czasem), a hiperparametry to sposób ćwiczenia – ile godzin dziennie, jak szybko grasz, z którego podręcznika korzystasz.</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2025-11-23T15:43:55Z</dcterms:created>
  <dcterms:modified xsi:type="dcterms:W3CDTF">2025-11-23T15:43:55Z</dcterms:modified>
</cp:coreProperties>
</file>